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8" r:id="rId10"/>
    <p:sldId id="269" r:id="rId11"/>
    <p:sldId id="263" r:id="rId12"/>
    <p:sldId id="264" r:id="rId13"/>
    <p:sldId id="270" r:id="rId14"/>
    <p:sldId id="271" r:id="rId15"/>
    <p:sldId id="265" r:id="rId16"/>
    <p:sldId id="272" r:id="rId17"/>
    <p:sldId id="287" r:id="rId18"/>
    <p:sldId id="296" r:id="rId19"/>
    <p:sldId id="273" r:id="rId20"/>
    <p:sldId id="274" r:id="rId21"/>
    <p:sldId id="291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93" r:id="rId37"/>
    <p:sldId id="294" r:id="rId38"/>
    <p:sldId id="295" r:id="rId39"/>
  </p:sldIdLst>
  <p:sldSz cx="9144000" cy="6858000" type="screen4x3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43" autoAdjust="0"/>
  </p:normalViewPr>
  <p:slideViewPr>
    <p:cSldViewPr>
      <p:cViewPr>
        <p:scale>
          <a:sx n="114" d="100"/>
          <a:sy n="114" d="100"/>
        </p:scale>
        <p:origin x="-83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6E54-1190-4C9D-8978-EC8241B8F427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5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7F2E-DA27-453D-953B-56CA890376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43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61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23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61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0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0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7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87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2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67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0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1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C005-AF7D-4253-8306-A4144FCD10E1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4700-47F6-40D5-9FF0-CF01F0AE06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93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2819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891" y="2060848"/>
            <a:ext cx="7772400" cy="1470025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Volkshochschulen in Rheinland-Pfalz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8" y="3884469"/>
            <a:ext cx="1113846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71" y="3709044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96" y="3871783"/>
            <a:ext cx="277200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96" y="3789040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64" y="5102697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96" y="476670"/>
            <a:ext cx="11096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8784975" cy="4464496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b="1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4000" kern="0" dirty="0">
                <a:solidFill>
                  <a:schemeClr val="tx1"/>
                </a:solidFill>
                <a:latin typeface="Arial"/>
              </a:rPr>
              <a:t>Lehr- und Lernziele: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Erweiterung der persönlichen Kommunikationsfähigkeit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Berücksichtigung der gesellschaftlichen und beruflichen Situation der Teilnehmenden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Analyse des kulturellen Hintergrundes der Sprache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Sensibilisierung für angemessene, verständnisfördernde </a:t>
            </a:r>
            <a:br>
              <a:rPr lang="de-DE" altLang="de-DE" sz="2000" kern="0" dirty="0">
                <a:solidFill>
                  <a:schemeClr val="tx1"/>
                </a:solidFill>
                <a:latin typeface="Arial"/>
              </a:rPr>
            </a:b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Kommunikation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672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8278688" cy="360040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kern="0" dirty="0" smtClean="0">
                <a:latin typeface="Arial"/>
              </a:rPr>
              <a:t/>
            </a:r>
            <a:br>
              <a:rPr lang="de-DE" altLang="de-DE" kern="0" dirty="0" smtClean="0">
                <a:latin typeface="Arial"/>
              </a:rPr>
            </a:br>
            <a:r>
              <a:rPr lang="de-DE" altLang="de-DE" kern="0" dirty="0" smtClean="0">
                <a:latin typeface="Arial"/>
              </a:rPr>
              <a:t>Unterrichtsmethoden </a:t>
            </a:r>
            <a:r>
              <a:rPr lang="de-DE" altLang="de-DE" kern="0" dirty="0">
                <a:latin typeface="Arial"/>
              </a:rPr>
              <a:t>&amp; Kurssystem </a:t>
            </a:r>
            <a:r>
              <a:rPr lang="de-DE" altLang="de-DE" sz="4000" kern="0" dirty="0" smtClean="0">
                <a:latin typeface="Arial"/>
              </a:rPr>
              <a:t/>
            </a:r>
            <a:br>
              <a:rPr lang="de-DE" altLang="de-DE" sz="4000" kern="0" dirty="0" smtClean="0">
                <a:latin typeface="Arial"/>
              </a:rPr>
            </a:br>
            <a:r>
              <a:rPr lang="de-DE" altLang="de-DE" sz="4000" kern="0" dirty="0" smtClean="0">
                <a:latin typeface="Arial"/>
              </a:rPr>
              <a:t/>
            </a:r>
            <a:br>
              <a:rPr lang="de-DE" altLang="de-DE" sz="4000" kern="0" dirty="0" smtClean="0">
                <a:latin typeface="Arial"/>
              </a:rPr>
            </a:b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14672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3140968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latin typeface="Arial"/>
              </a:rPr>
              <a:t>Orientierung am Gemeinsamen Europäischen Referenzrahmen für Sprachen (</a:t>
            </a:r>
            <a:r>
              <a:rPr lang="de-DE" altLang="de-DE" sz="2000" kern="0" dirty="0" smtClean="0">
                <a:latin typeface="Arial"/>
              </a:rPr>
              <a:t>GER)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International </a:t>
            </a:r>
            <a:r>
              <a:rPr lang="de-DE" altLang="de-DE" sz="2000" kern="0" dirty="0">
                <a:latin typeface="Arial"/>
              </a:rPr>
              <a:t>anerkannte Sprachprüfungen und </a:t>
            </a:r>
            <a:r>
              <a:rPr lang="de-DE" altLang="de-DE" sz="2000" kern="0" dirty="0" smtClean="0">
                <a:latin typeface="Arial"/>
              </a:rPr>
              <a:t>Sprachzertifikate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Modularer Kursaufbau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Unterschiedliche </a:t>
            </a:r>
            <a:r>
              <a:rPr lang="de-DE" altLang="de-DE" sz="2000" kern="0" dirty="0">
                <a:latin typeface="Arial"/>
              </a:rPr>
              <a:t>Einstiegs- und </a:t>
            </a:r>
            <a:r>
              <a:rPr lang="de-DE" altLang="de-DE" sz="2000" kern="0" dirty="0" smtClean="0">
                <a:latin typeface="Arial"/>
              </a:rPr>
              <a:t>Wahlmöglichkeiten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Methodenvielfalt</a:t>
            </a:r>
            <a:r>
              <a:rPr lang="de-DE" altLang="de-DE" kern="0" dirty="0">
                <a:latin typeface="Arial"/>
              </a:rPr>
              <a:t/>
            </a:r>
            <a:br>
              <a:rPr lang="de-DE" altLang="de-DE" kern="0" dirty="0">
                <a:latin typeface="Arial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2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42" y="2204864"/>
            <a:ext cx="190431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268761"/>
            <a:ext cx="8134672" cy="1584175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1" y="4558065"/>
            <a:ext cx="81994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88957"/>
            <a:ext cx="4357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2564904"/>
            <a:ext cx="6480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Gemäß dem Bundesamt für Migration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Flüchtlinge sind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Volkshochschulen seit 1. September 2008 staatlich anerkannte Prüfstellen zur Abnahme des Einbürgerungstests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Rheinland-Pfalz sind 45 Prüfstellen an  Volkshochschulen eingerichtet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Volkshochschulen ermöglichen die Beratung und    Anmeldung zum Einbürgerungstest. </a:t>
            </a:r>
          </a:p>
        </p:txBody>
      </p:sp>
    </p:spTree>
    <p:extLst>
      <p:ext uri="{BB962C8B-B14F-4D97-AF65-F5344CB8AC3E}">
        <p14:creationId xmlns:p14="http://schemas.microsoft.com/office/powerpoint/2010/main" val="22513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76" y="2204864"/>
            <a:ext cx="190431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78904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134672" cy="864096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7374955" cy="374441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Volkshochschulen 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kommunale Dienstleister im </a:t>
            </a: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Integrationsbereich.</a:t>
            </a:r>
          </a:p>
          <a:p>
            <a:pPr algn="l">
              <a:lnSpc>
                <a:spcPct val="80000"/>
              </a:lnSpc>
            </a:pPr>
            <a:endParaRPr lang="de-DE" alt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Volkshochschulen in Rheinland-Pfalz sind als Integrationskursträger des Bundesamts für Migration und Flüchtlinge (BAMF) zugelassen</a:t>
            </a: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de-DE" alt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Integrationskurse an Volkshochschulen … </a:t>
            </a:r>
          </a:p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…orientieren sich an den Interessen, Fähigkeiten und Zielen der Teilnehmenden.</a:t>
            </a:r>
          </a:p>
          <a:p>
            <a:pPr algn="l">
              <a:lnSpc>
                <a:spcPct val="80000"/>
              </a:lnSpc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…sind abgestimmt auf die regionalen Gegebenheiten.</a:t>
            </a:r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1" y="4558065"/>
            <a:ext cx="81994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88957"/>
            <a:ext cx="4357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26" y="206864"/>
            <a:ext cx="1240754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42" y="2204864"/>
            <a:ext cx="190431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78904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7"/>
            <a:ext cx="8278688" cy="1512167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160672"/>
            <a:ext cx="8856984" cy="4453348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b="1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4000" kern="0" dirty="0" smtClean="0">
                <a:solidFill>
                  <a:schemeClr val="tx1"/>
                </a:solidFill>
                <a:latin typeface="Arial"/>
              </a:rPr>
              <a:t>Integrationsarbeit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an Volkshochschulen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/>
            </a:r>
            <a:br>
              <a:rPr lang="de-DE" altLang="de-DE" sz="2000" kern="0" dirty="0">
                <a:solidFill>
                  <a:schemeClr val="tx1"/>
                </a:solidFill>
                <a:latin typeface="Arial"/>
              </a:rPr>
            </a:b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Vermittlung von Sprachkenntnissen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und 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interkultureller Kompetenz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Vermittlung von Kenntnissen gesellschaftlicher Strukturen und kultureller Gegebenheiten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Berufliche Qualifizierungsangebote</a:t>
            </a:r>
          </a:p>
          <a:p>
            <a:pPr marL="34290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Differenzierte, alltagsnahe Kursangebote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Berücksichtigung der unterschiedlichen Voraussetzungen der Teilnehmenden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Lernen in kleinen, multinationalen Gruppen 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1" y="4558065"/>
            <a:ext cx="81994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88957"/>
            <a:ext cx="43575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2" y="1484784"/>
            <a:ext cx="18049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683618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Alphabetisierung &amp; 		   		Grundbildung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– Zahlen – Fakten (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712968" cy="3312368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		</a:t>
            </a:r>
          </a:p>
          <a:p>
            <a:pPr lvl="0" algn="l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Förderung des Kursangebotes aus Landesmitteln und Mitteln des Europäischen Sozialfonds (ESF)		</a:t>
            </a:r>
          </a:p>
          <a:p>
            <a:pPr marL="342900" lvl="0" indent="-342900" algn="l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    29       beteiligte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Volkshochschulen in Rheinland-Pfalz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	</a:t>
            </a:r>
          </a:p>
          <a:p>
            <a:pPr marL="342900" lvl="0" indent="-342900" algn="l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  934      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Kurse 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	        </a:t>
            </a:r>
          </a:p>
          <a:p>
            <a:pPr marL="342900" lvl="0" indent="-342900" algn="l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85.089 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  Unterrichtsstunden </a:t>
            </a: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	  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  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(Kurse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, Lernberatung und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sozialpädagogische Betreuung)</a:t>
            </a: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6.391      Teilnehmende </a:t>
            </a:r>
            <a:r>
              <a:rPr lang="de-DE" altLang="de-DE" sz="2000" b="1" kern="0" dirty="0">
                <a:solidFill>
                  <a:srgbClr val="808080"/>
                </a:solidFill>
                <a:latin typeface="Arial"/>
              </a:rPr>
              <a:t>	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0673"/>
            <a:ext cx="7772400" cy="1223429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784976" cy="6120680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2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14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4000" kern="0" dirty="0" smtClean="0">
                <a:solidFill>
                  <a:schemeClr val="tx1"/>
                </a:solidFill>
                <a:latin typeface="Arial"/>
              </a:rPr>
              <a:t>Alphabetisierung &amp; Grundbildung</a:t>
            </a: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14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Erweiterung der Lese- und Schreib- und Grundbildungskompetenz der Teilnehmenden – seit nunmehr 30 Jahren</a:t>
            </a: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Seit 2011 Koordinierung durch landesweite regionale Alphabetisierungs- und Grundbildungsnetzwerke innerhalb der Projekte </a:t>
            </a:r>
            <a:r>
              <a:rPr lang="de-DE" altLang="de-DE" sz="2000" kern="0" dirty="0" err="1">
                <a:solidFill>
                  <a:schemeClr val="tx1"/>
                </a:solidFill>
                <a:latin typeface="Arial"/>
              </a:rPr>
              <a:t>AlphaNetz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 (bis 2013) und </a:t>
            </a:r>
            <a:r>
              <a:rPr lang="de-DE" altLang="de-DE" sz="2000" kern="0" dirty="0" err="1">
                <a:solidFill>
                  <a:schemeClr val="tx1"/>
                </a:solidFill>
                <a:latin typeface="Arial"/>
              </a:rPr>
              <a:t>GrubiNetz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 (seit 2014) </a:t>
            </a: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Ziele von </a:t>
            </a:r>
            <a:r>
              <a:rPr lang="de-DE" altLang="de-DE" sz="2000" kern="0" dirty="0" err="1">
                <a:solidFill>
                  <a:schemeClr val="tx1"/>
                </a:solidFill>
                <a:latin typeface="Arial"/>
              </a:rPr>
              <a:t>GrubiNetz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:</a:t>
            </a:r>
          </a:p>
          <a:p>
            <a:pPr marL="800100" lvl="1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chemeClr val="tx1"/>
                </a:solidFill>
                <a:latin typeface="Arial"/>
              </a:rPr>
              <a:t>Aufbau flächendeckender Kompetenznetzwerke Grundbildung und Alphabetisierung in Rheinland-Pfalz</a:t>
            </a:r>
          </a:p>
          <a:p>
            <a:pPr marL="800100" lvl="1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chemeClr val="tx1"/>
                </a:solidFill>
                <a:latin typeface="Arial"/>
              </a:rPr>
              <a:t>Sensibilisierung regionaler Akteure, die mit den Zielgruppen in Kontakt kommen</a:t>
            </a:r>
          </a:p>
          <a:p>
            <a:pPr marL="800100" lvl="1" indent="-342900" algn="l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chemeClr val="tx1"/>
                </a:solidFill>
                <a:latin typeface="Arial"/>
              </a:rPr>
              <a:t>Enttabuisierung durch Öffentlichkeitsaktionen und Vernetzung der Lernenden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04912"/>
            <a:ext cx="8291263" cy="1687983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Schulabschlusskurse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8392"/>
          </a:xfrm>
        </p:spPr>
        <p:txBody>
          <a:bodyPr>
            <a:normAutofit/>
          </a:bodyPr>
          <a:lstStyle/>
          <a:p>
            <a:pPr lvl="0"/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Immer noch verlässt eine ständig steigende Zahl von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Schulabgänger*innen 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Schulsystem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qualifizierten Abschluss.</a:t>
            </a:r>
          </a:p>
          <a:p>
            <a:pPr lvl="0"/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Kurse zum Nachholen von Schulabschlüssen an Volkshochschulen eröffnen persönliche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berufliche Chancen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tragen zur Chancengleichheit bei.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Rheinland-Pfalz bieten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jährlich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Kurse zum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Nachholen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von Schulabschlusskursen an.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601"/>
            <a:ext cx="424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Geschäftsstelle.VHS-RLP\Desktop\VHS_Icon_Schulabschluss_15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75" y="295121"/>
            <a:ext cx="984460" cy="9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7257"/>
            <a:ext cx="8229600" cy="45870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Schulabschlusskurse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</a:t>
            </a:r>
          </a:p>
          <a:p>
            <a:pPr marL="0" lvl="0" indent="0">
              <a:buNone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berücksichtigen die individuellen Bildungsbiographien.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beachten die besonderen Lerngewohnheiten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oder Interessen der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Teilnehmer*innen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verwirklichen das Recht auf Bildung für alle.</a:t>
            </a:r>
          </a:p>
          <a:p>
            <a:pPr lvl="0"/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601"/>
            <a:ext cx="424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Geschäftsstelle.VHS-RLP\Desktop\VHS_Icon_Schulabschluss_15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75" y="295121"/>
            <a:ext cx="984460" cy="9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4924" y="3429248"/>
            <a:ext cx="86458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9.883     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Kurse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               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142.756 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Unterrichtsstunden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114.516 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Teilnehmende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0" y="1452654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46809" y="1844823"/>
            <a:ext cx="6522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Gesundheitsbildung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Daten – Zahlen –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Fakten (2017)</a:t>
            </a:r>
          </a:p>
        </p:txBody>
      </p:sp>
    </p:spTree>
    <p:extLst>
      <p:ext uri="{BB962C8B-B14F-4D97-AF65-F5344CB8AC3E}">
        <p14:creationId xmlns:p14="http://schemas.microsoft.com/office/powerpoint/2010/main" val="41352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9" y="3420988"/>
            <a:ext cx="2022835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52" y="5229200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86988"/>
            <a:ext cx="468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4" y="1268760"/>
            <a:ext cx="118345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28" y="3452023"/>
            <a:ext cx="2555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4" y="155570"/>
            <a:ext cx="2905545" cy="468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44" y="4077072"/>
            <a:ext cx="792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" y="3326023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77" y="1566271"/>
            <a:ext cx="90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BEAE2A6B-3A86-4E54-BCB3-3BE8D74FE62A" descr="58B96A75-2932-4B76-8391-EFB7CDE994EB@Speedport_W_724V_01011603_06_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16" y="155570"/>
            <a:ext cx="4904164" cy="665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1556792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sind… 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…der bundesweit größte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Anbieter in der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Gesundheitsbildung.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…in ihrer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flächendeckenden Präsenz und Kompetenz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angesehener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Partner in der Gesundheitsförderung.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45" y="1542239"/>
            <a:ext cx="2932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4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1556792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Gesundheitsbildung an Volkshochschulen… 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…stärkt das Vertrauen in die eigene Handlungskompetenz.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…orientiert sich an gesundheitsfördernde Faktoren (Ressourcen).</a:t>
            </a: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…verbindet körperliche, psychische, soziale und ökologische Faktoren.</a:t>
            </a:r>
          </a:p>
          <a:p>
            <a:pPr>
              <a:spcAft>
                <a:spcPts val="12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…orientiert sich an der Nachfrage und gesellschaftlichen Entwicklungen.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Gesundheitsbildung stärkt die Eigenkompetenz.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1556792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Umfangreiche Angebote in den Bereichen:</a:t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Bewegung / Fitness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Entspannung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Körper und Gesundheit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02" y="2420888"/>
            <a:ext cx="2876647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79512" y="1556792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breites Spektrum an </a:t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gesundheitsfördernden Angeboten…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…zur Stärkung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esundheitskompetenz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Kooperation mit den Krankenkassen.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…im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Rahmen der betrieblichen Gesundheitsförderung.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…zum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Abbau sozialer Ungleichheit und gesundheitlicher Benachteiligung.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…für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Lehrkräfte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Erzieher/innen in der Gesundheitsförderung.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1160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483768" y="1484784"/>
            <a:ext cx="55446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Kulturelle Bildung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Daten – Zahlen – Fakten (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4378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02813" y="3573015"/>
            <a:ext cx="8589667" cy="248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 smtClean="0">
                <a:latin typeface="Arial"/>
              </a:rPr>
              <a:t>  3.960 </a:t>
            </a:r>
            <a:r>
              <a:rPr lang="de-DE" altLang="de-DE" sz="2000" kern="0" dirty="0">
                <a:latin typeface="Arial"/>
              </a:rPr>
              <a:t>	</a:t>
            </a:r>
            <a:r>
              <a:rPr lang="de-DE" altLang="de-DE" sz="2000" kern="0" dirty="0" smtClean="0">
                <a:latin typeface="Arial"/>
              </a:rPr>
              <a:t> Kurse</a:t>
            </a:r>
            <a:r>
              <a:rPr lang="de-DE" altLang="de-DE" sz="2000" kern="0" dirty="0">
                <a:latin typeface="Arial"/>
              </a:rPr>
              <a:t>			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 smtClean="0">
                <a:latin typeface="Arial"/>
              </a:rPr>
              <a:t>74.176 </a:t>
            </a:r>
            <a:r>
              <a:rPr lang="de-DE" altLang="de-DE" sz="2000" kern="0" dirty="0">
                <a:latin typeface="Arial"/>
              </a:rPr>
              <a:t>	</a:t>
            </a:r>
            <a:r>
              <a:rPr lang="de-DE" altLang="de-DE" sz="2000" kern="0" dirty="0" smtClean="0">
                <a:latin typeface="Arial"/>
              </a:rPr>
              <a:t> Unterrichtsstunden</a:t>
            </a:r>
            <a:r>
              <a:rPr lang="de-DE" altLang="de-DE" sz="2000" kern="0" dirty="0">
                <a:latin typeface="Arial"/>
              </a:rPr>
              <a:t>	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 smtClean="0">
                <a:latin typeface="Arial"/>
              </a:rPr>
              <a:t>38.833</a:t>
            </a:r>
            <a:r>
              <a:rPr lang="de-DE" altLang="de-DE" sz="2000" kern="0" dirty="0">
                <a:latin typeface="Arial"/>
              </a:rPr>
              <a:t> </a:t>
            </a:r>
            <a:r>
              <a:rPr lang="de-DE" altLang="de-DE" sz="2000" kern="0" dirty="0" smtClean="0">
                <a:latin typeface="Arial"/>
              </a:rPr>
              <a:t>  Teilnehmende</a:t>
            </a:r>
            <a:r>
              <a:rPr lang="de-DE" altLang="de-DE" sz="2000" kern="0" dirty="0">
                <a:latin typeface="Arial"/>
              </a:rPr>
              <a:t>	</a:t>
            </a:r>
            <a:r>
              <a:rPr lang="de-DE" altLang="de-DE" kern="0" dirty="0">
                <a:latin typeface="Arial"/>
              </a:rPr>
              <a:t>	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altLang="de-DE" kern="0" dirty="0">
                <a:latin typeface="Arial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42916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80" y="332656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1700808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4000" kern="0" dirty="0">
                <a:latin typeface="Arial"/>
              </a:rPr>
              <a:t>Volkshochschulen…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>
                <a:latin typeface="Arial"/>
              </a:rPr>
              <a:t>…fördern die Kommunikation über Kultur.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>
                <a:latin typeface="Arial"/>
              </a:rPr>
              <a:t>…schaffen Freiräume für Kreativität.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>
                <a:latin typeface="Arial"/>
              </a:rPr>
              <a:t>…fordern zur Reflexion heraus.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2000" kern="0" dirty="0">
                <a:latin typeface="Arial"/>
              </a:rPr>
              <a:t>…sind Partner des Kultursommers </a:t>
            </a:r>
            <a:r>
              <a:rPr lang="de-DE" altLang="de-DE" sz="2000" kern="0" dirty="0" smtClean="0">
                <a:latin typeface="Arial"/>
              </a:rPr>
              <a:t>Rheinland-Pfalz</a:t>
            </a:r>
            <a:r>
              <a:rPr lang="de-DE" altLang="de-DE" sz="2000" kern="0" dirty="0">
                <a:latin typeface="Arial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4000" kern="0" dirty="0" smtClean="0">
                <a:latin typeface="Arial"/>
              </a:rPr>
              <a:t>Kultur </a:t>
            </a:r>
            <a:r>
              <a:rPr lang="de-DE" altLang="de-DE" sz="4000" kern="0" dirty="0">
                <a:latin typeface="Arial"/>
              </a:rPr>
              <a:t>ist ein wichtiger </a:t>
            </a:r>
            <a:r>
              <a:rPr lang="de-DE" altLang="de-DE" sz="4000" kern="0" dirty="0" smtClean="0">
                <a:latin typeface="Arial"/>
              </a:rPr>
              <a:t>Standortfaktor</a:t>
            </a:r>
            <a:r>
              <a:rPr lang="de-DE" altLang="de-DE" sz="4000" kern="0" dirty="0">
                <a:latin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43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80" y="332656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1844824"/>
            <a:ext cx="85689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DE" altLang="de-DE" sz="4000" kern="0" dirty="0" smtClean="0">
                <a:latin typeface="Arial"/>
              </a:rPr>
              <a:t>Kulturelle Bildung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fördert </a:t>
            </a:r>
            <a:r>
              <a:rPr lang="de-DE" altLang="de-DE" sz="2000" kern="0" dirty="0">
                <a:latin typeface="Arial"/>
              </a:rPr>
              <a:t>die gestalterischen </a:t>
            </a:r>
            <a:r>
              <a:rPr lang="de-DE" altLang="de-DE" sz="2000" kern="0" dirty="0" smtClean="0">
                <a:latin typeface="Arial"/>
              </a:rPr>
              <a:t>Fähigkeiten. </a:t>
            </a: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sensibilisiert </a:t>
            </a:r>
            <a:r>
              <a:rPr lang="de-DE" altLang="de-DE" sz="2000" kern="0" dirty="0">
                <a:latin typeface="Arial"/>
              </a:rPr>
              <a:t>für die unterschiedlichen Formen </a:t>
            </a:r>
            <a:r>
              <a:rPr lang="de-DE" altLang="de-DE" sz="2000" kern="0" dirty="0" smtClean="0">
                <a:latin typeface="Arial"/>
              </a:rPr>
              <a:t>künstlerischen Ausdrucks</a:t>
            </a:r>
            <a:r>
              <a:rPr lang="de-DE" altLang="de-DE" sz="2000" kern="0" dirty="0">
                <a:latin typeface="Arial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erweitert </a:t>
            </a:r>
            <a:r>
              <a:rPr lang="de-DE" altLang="de-DE" sz="2000" kern="0" dirty="0">
                <a:latin typeface="Arial"/>
              </a:rPr>
              <a:t>die kulturellen und kommunikativen Kompetenzen.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000" kern="0" dirty="0"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 smtClean="0">
                <a:latin typeface="Arial"/>
              </a:rPr>
              <a:t>sensibilisiert </a:t>
            </a:r>
            <a:r>
              <a:rPr lang="de-DE" altLang="de-DE" sz="2000" kern="0" dirty="0">
                <a:latin typeface="Arial"/>
              </a:rPr>
              <a:t>für soziokulturelle und interkulturelle </a:t>
            </a:r>
            <a:r>
              <a:rPr lang="de-DE" altLang="de-DE" sz="2000" kern="0" dirty="0" smtClean="0">
                <a:latin typeface="Arial"/>
              </a:rPr>
              <a:t>Lebenszusammenhänge</a:t>
            </a:r>
            <a:r>
              <a:rPr lang="de-DE" altLang="de-DE" sz="2000" kern="0" dirty="0"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8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3528" y="1322672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bieten Angebote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für: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Bildende Kunst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Darstellende Kunst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Kunst- und Kulturgeschichte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Textiles Gestalten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Literatur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Medien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4672"/>
            <a:ext cx="1004458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08" y="2492896"/>
            <a:ext cx="274936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9" y="1988840"/>
            <a:ext cx="18049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46809" y="1832001"/>
            <a:ext cx="64456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Arbeit und Beruf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Daten – Zahlen –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Fakten (2017)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2279" y="3212976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2.100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Kurse				 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38.490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Unterrichtseinheiten		 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16.230 Teilnehmer*innen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14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7" y="1412776"/>
            <a:ext cx="87129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verbessern Beschäftigungschancen…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…mit Bildungsangeboten zur beruflichen Qualifizierung,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 berufsorientierten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Fremdsprachen und grundlegenden Schlüsselqualifikationen.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…mit arbeitsmarktnahen, modularisierten und abschlussbezogenen Angeboten.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…und fördern damit die Wirtschaftskraft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Standortqualität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ihrer Region sowie den gesellschaftlichen Strukturwandel.</a:t>
            </a:r>
          </a:p>
        </p:txBody>
      </p:sp>
    </p:spTree>
    <p:extLst>
      <p:ext uri="{BB962C8B-B14F-4D97-AF65-F5344CB8AC3E}">
        <p14:creationId xmlns:p14="http://schemas.microsoft.com/office/powerpoint/2010/main" val="21799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5" y="450912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734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08520" y="2130425"/>
            <a:ext cx="8566720" cy="1470025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DATEN – ZAHLEN – FAKTEN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6105" y="3612679"/>
            <a:ext cx="6552727" cy="2942209"/>
          </a:xfrm>
        </p:spPr>
        <p:txBody>
          <a:bodyPr>
            <a:normAutofit/>
          </a:bodyPr>
          <a:lstStyle/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 30.000 </a:t>
            </a:r>
            <a:r>
              <a:rPr kumimoji="0" lang="de-DE" altLang="de-DE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  </a:t>
            </a: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Weiterbildungsseminare</a:t>
            </a:r>
            <a:endParaRPr kumimoji="0" lang="de-DE" alt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de-DE" alt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9</a:t>
            </a: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00.000 </a:t>
            </a: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  Unterrichtsstunden</a:t>
            </a:r>
            <a:endParaRPr kumimoji="0" lang="de-DE" alt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de-DE" alt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1143000" lvl="0" indent="-11430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400.000 </a:t>
            </a: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  </a:t>
            </a:r>
            <a:r>
              <a:rPr kumimoji="0" lang="de-DE" altLang="de-DE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Teilnehm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ende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			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	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</a:t>
            </a:r>
            <a:r>
              <a:rPr kumimoji="0" lang="de-DE" altLang="de-DE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PRO</a:t>
            </a:r>
            <a:r>
              <a:rPr kumimoji="0" lang="de-DE" altLang="de-DE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de-DE" altLang="de-DE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JAHR</a:t>
            </a:r>
            <a:endParaRPr kumimoji="0" lang="de-DE" alt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996952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5" y="2672952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20" y="788332"/>
            <a:ext cx="1656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0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4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5" y="2996952"/>
            <a:ext cx="903649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Informations-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Kommunikationstechniken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Kaufmännisches Wissen   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Vermittlung von persönlichen und sozialen Kompetenzen für Management, Wirtschaft und Verwaltung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Fortbildungsangebote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im Pflege-, Erziehungs- und Gesundheitsbereich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Lehrgänge zur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beruflichen Orientierung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Berufsorientierte Fremdsprachen   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5" y="1844824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Das Angebot der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beruflichen Bildung umfasst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23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58" y="476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3110852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Europäische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Computerpass zertifiziert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IT-Anwenderwissen im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Office-Bereich.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Business zertifiziert kaufmännisches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betriebswirtschaftliches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Personal Business Skills ermöglicht individuelle Fortbildungsprofile zur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Erlangung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sozialer Kompetenzen.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9512" y="1160672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Xpert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Ein standardisiertes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System der beruflichen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Weiterbildung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189688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5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3528" y="3356992"/>
            <a:ext cx="8496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…sind kompetente Fortbildungspartner des Landes im Programm „</a:t>
            </a:r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Kita!Plus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…bieten wohnortnahe, bedarfsgerechte Fortbildungen für Erzieher/innen und Tagespflegepersonen.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…tragen mit ihren Fortbildungsangeboten zur Qualitätssicherung in der Kindertagespflege bei.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1772816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Zukunftschance Kinder:</a:t>
            </a: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 von Anfang an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101234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592" y="476672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4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101156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1567278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Qualifikation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Tagespflegepersonen durch…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…wohnortnahe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kostengünstige Lehrgänge.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Orientierung am Curriculum des Deutschen Jugendinstituts.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Vermittlung von Kenntnissen in den Bereichen: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Förderung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Kindern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Kooperation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Eltern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Arbeitsbedingungen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Tagespflegepersonen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leisten ihren Beitrag zu einem qualitätsvollen Angebot an Kindertagespflegeplätzen.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2584" y="476672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6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382471" cy="2448272"/>
          </a:xfrm>
        </p:spPr>
        <p:txBody>
          <a:bodyPr>
            <a:no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Frauenbildung</a:t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Gender Mainstreaming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fördern die Chancengleichheit zwischen den Geschlechtern…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…durch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bedarfsgerechte Bildungsangebote für Frauen, die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Situation von Frauen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in unserer Gesellschaft berücksichtigen.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…durch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zielgruppendifferenzierte Angebote für: 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Frauen in Erziehungszeit, berufstätige Frauen, arbeitslose Frauen, junge Mütter, alleinerziehende Frauen, Migrantinnen und ältere Frauen.</a:t>
            </a:r>
          </a:p>
          <a:p>
            <a:pPr>
              <a:buFont typeface="Wingdings" panose="05000000000000000000" pitchFamily="2" charset="2"/>
              <a:buChar char="v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…durch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Anerkennung von Gender Mainstreaming als Leitprinzip für die Erwachsenenbildung.</a:t>
            </a:r>
          </a:p>
          <a:p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24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0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646" y="274637"/>
            <a:ext cx="8975882" cy="3010347"/>
          </a:xfrm>
        </p:spPr>
        <p:txBody>
          <a:bodyPr>
            <a:noAutofit/>
          </a:bodyPr>
          <a:lstStyle/>
          <a:p>
            <a:pPr algn="l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Frauenbildung &amp;</a:t>
            </a:r>
            <a:b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Gender Mainstreaming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8646" y="2564904"/>
            <a:ext cx="8338154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Spezifisches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Bildungsangebot für Frauen</a:t>
            </a:r>
          </a:p>
          <a:p>
            <a:pPr marL="0" indent="0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 Volkshochschulen: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Orientierung und Qualifizierung für den 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beruflichen Wiedereinstieg 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Rhetorik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Selbstverwirklichung und Selbstbehauptung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Managementtechniken, Bürotechniken, EDV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Existenzgründung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Gesundheit 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Qualifizierung für die Mitarbeit in kommunalen Gremien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6" y="408065"/>
            <a:ext cx="42497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123728" y="148478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Politik – Gesellschaft –</a:t>
            </a: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Umwelt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Daten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– Zahlen – Fakten (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2813" y="3573015"/>
            <a:ext cx="8589667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kern="0" dirty="0"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kern="0" dirty="0">
              <a:latin typeface="Arial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1.468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Veranstaltungen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55.892 	Unterrichtsstunden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23.028 	Teilnehmende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70080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Politische Bildung an Volkshochschulen…</a:t>
            </a: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 politisch und konfessionell unabhängig und neutral.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vermittelt qualifiziertes und qualifizierendes Orientierungswissen.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ermutigt  und befähigt Bürgerinnen und Bürger, kritisch und loyal an der Gestaltung unserer Gesellschaft mitzuwirken.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07504" y="1844823"/>
            <a:ext cx="97210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 bieten </a:t>
            </a: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Angebote in den Bereichen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Geschichte und Heimatkunde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Stadtgeschichte und Stadtentwicklung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aktuelle Tagespolitik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ökonomische Grundbildung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Philosophie und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Recht und Verbraucherfragen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Umweltbildung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0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734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0363"/>
            <a:ext cx="2819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" y="3612431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VOLKSHOCHSCHULEN</a:t>
            </a:r>
            <a:r>
              <a:rPr lang="de-DE" sz="4000" dirty="0" smtClean="0"/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SIND…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320952"/>
            <a:ext cx="6400800" cy="2317848"/>
          </a:xfrm>
        </p:spPr>
        <p:txBody>
          <a:bodyPr>
            <a:normAutofit fontScale="25000" lnSpcReduction="20000"/>
          </a:bodyPr>
          <a:lstStyle/>
          <a:p>
            <a:endParaRPr lang="de-DE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…flächendeckend und wohnortnah vertreten.</a:t>
            </a:r>
          </a:p>
          <a:p>
            <a:pPr algn="l"/>
            <a:endParaRPr lang="de-DE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…kommunale Dienstleister in Sachen Weiterbildung.</a:t>
            </a:r>
          </a:p>
          <a:p>
            <a:pPr algn="l"/>
            <a:endParaRPr lang="de-DE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…qualitätstestiert.</a:t>
            </a:r>
          </a:p>
          <a:p>
            <a:pPr algn="l"/>
            <a:endParaRPr lang="de-DE" sz="8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…weltanschaulich und parteipolitisch neutral</a:t>
            </a:r>
            <a:r>
              <a:rPr lang="de-DE" sz="80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26" y="3024288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5" y="2672952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" y="4221088"/>
            <a:ext cx="1836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17" y="5405926"/>
            <a:ext cx="10758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16833"/>
            <a:ext cx="7772400" cy="1640159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AUFGABEN UND ZIELE DES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ANDESVERBANDES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912767" cy="29523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von Grundsätzen und Leitlinien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 und Unterstützung der Einrichtungen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der Vernetzung der Mitglieder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80" y="116632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68" y="1066118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04" y="5579213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5" y="5752501"/>
            <a:ext cx="7334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" y="4221088"/>
            <a:ext cx="1836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17" y="5405926"/>
            <a:ext cx="10758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16833"/>
            <a:ext cx="7772400" cy="1640159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AUFGABEN UND ZIELE DES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ANDESVERBANDES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7992887" cy="3240360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Fort- und Weiterbildung von Leitungs-, Verwaltungs- und pädagogisches Personal sowie von Kursleiter/innen</a:t>
            </a:r>
          </a:p>
          <a:p>
            <a:pPr lvl="1" algn="l"/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Vertretung der gemeinsamen Interessen gegenüber politisch Verantwortlichen und Kooperationspartnern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der Öffentlichkeit über Aufgaben, Ziele und Leistungen der Volkshochschulen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80" y="116632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68" y="1066118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8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21543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34" y="1467908"/>
            <a:ext cx="1548072" cy="15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" y="1556792"/>
            <a:ext cx="1476919" cy="147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" y="4150537"/>
            <a:ext cx="1476920" cy="147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63" y="4050391"/>
            <a:ext cx="1508889" cy="15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00" y="4004265"/>
            <a:ext cx="1574605" cy="157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16070" y="2050809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Geschäftsstelle.VHS-RLP\Desktop\VHS_Icon_Schulabschluss_150dp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17" y="1485860"/>
            <a:ext cx="1512168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222754"/>
            <a:ext cx="7668344" cy="1062229"/>
          </a:xfrm>
        </p:spPr>
        <p:txBody>
          <a:bodyPr>
            <a:normAutofit fontScale="90000"/>
          </a:bodyPr>
          <a:lstStyle/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	Sprachen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     	</a:t>
            </a:r>
            <a:r>
              <a:rPr lang="de-DE" altLang="de-DE" sz="2200" kern="0" dirty="0" smtClean="0">
                <a:solidFill>
                  <a:prstClr val="black"/>
                </a:solidFill>
                <a:latin typeface="Arial"/>
              </a:rPr>
              <a:t>Daten </a:t>
            </a:r>
            <a:r>
              <a:rPr lang="de-DE" altLang="de-DE" sz="2200" kern="0" dirty="0">
                <a:solidFill>
                  <a:prstClr val="black"/>
                </a:solidFill>
                <a:latin typeface="Arial"/>
              </a:rPr>
              <a:t>– Zahlen – </a:t>
            </a:r>
            <a:r>
              <a:rPr lang="de-DE" altLang="de-DE" sz="2200" kern="0" dirty="0" smtClean="0">
                <a:solidFill>
                  <a:prstClr val="black"/>
                </a:solidFill>
                <a:latin typeface="Arial"/>
              </a:rPr>
              <a:t>Fakten (2017) </a:t>
            </a:r>
            <a:r>
              <a:rPr lang="de-DE" altLang="de-DE" sz="2200" kern="0" dirty="0">
                <a:solidFill>
                  <a:prstClr val="black"/>
                </a:solidFill>
                <a:latin typeface="Arial"/>
              </a:rPr>
              <a:t/>
            </a:r>
            <a:br>
              <a:rPr lang="de-DE" altLang="de-DE" sz="2200" kern="0" dirty="0">
                <a:solidFill>
                  <a:prstClr val="black"/>
                </a:solidFill>
                <a:latin typeface="Arial"/>
              </a:rPr>
            </a:br>
            <a:endParaRPr lang="de-DE" sz="2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9" y="1844824"/>
            <a:ext cx="1980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7520880" cy="1417712"/>
          </a:xfrm>
        </p:spPr>
        <p:txBody>
          <a:bodyPr>
            <a:noAutofit/>
          </a:bodyPr>
          <a:lstStyle/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10.194    Kurse</a:t>
            </a:r>
            <a:endParaRPr lang="de-DE" altLang="de-DE" sz="2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539.985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Unterrichtsstunden</a:t>
            </a:r>
            <a:endParaRPr lang="de-DE" altLang="de-DE" sz="2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109.709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   Teilnehmende</a:t>
            </a:r>
            <a:endParaRPr lang="de-DE" altLang="de-DE" sz="2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</a:pPr>
            <a:endParaRPr lang="de-DE" altLang="de-DE" sz="8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de-DE" altLang="de-DE" sz="8000" kern="0" dirty="0">
                <a:solidFill>
                  <a:schemeClr val="tx1"/>
                </a:solidFill>
                <a:latin typeface="Arial"/>
              </a:rPr>
              <a:t>		</a:t>
            </a:r>
            <a:endParaRPr lang="de-DE" altLang="de-DE" sz="8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8000" kern="0" dirty="0" smtClean="0">
              <a:solidFill>
                <a:srgbClr val="808080"/>
              </a:solidFill>
              <a:latin typeface="Arial"/>
            </a:endParaRPr>
          </a:p>
          <a:p>
            <a:pPr marL="342900" lvl="0" indent="-342900" algn="l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8000" kern="0" dirty="0">
              <a:solidFill>
                <a:srgbClr val="808080"/>
              </a:solidFill>
              <a:latin typeface="Aria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1160672"/>
            <a:ext cx="8892480" cy="5220656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b="1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4000" kern="0" dirty="0" smtClean="0">
                <a:solidFill>
                  <a:schemeClr val="tx1"/>
                </a:solidFill>
                <a:latin typeface="Arial"/>
              </a:rPr>
              <a:t> 			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4000" kern="0" dirty="0" smtClean="0">
                <a:solidFill>
                  <a:schemeClr val="tx1"/>
                </a:solidFill>
                <a:latin typeface="Arial"/>
              </a:rPr>
              <a:t>Fremdsprachliche Qualifizierung an Volkshochschulen trägt </a:t>
            </a:r>
            <a:r>
              <a:rPr lang="de-DE" altLang="de-DE" sz="4000" kern="0" dirty="0">
                <a:solidFill>
                  <a:schemeClr val="tx1"/>
                </a:solidFill>
                <a:latin typeface="Arial"/>
              </a:rPr>
              <a:t>bei…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 smtClean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…	zur Erweiterung der persönlichen </a:t>
            </a:r>
            <a:r>
              <a:rPr lang="de-DE" altLang="de-DE" sz="2000" kern="0" dirty="0" smtClean="0">
                <a:solidFill>
                  <a:schemeClr val="tx1"/>
                </a:solidFill>
                <a:latin typeface="Arial"/>
              </a:rPr>
              <a:t>Kommunikationsfähigkeit</a:t>
            </a: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.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…	zur Verbesserung der beruflichen Chancen </a:t>
            </a:r>
            <a:br>
              <a:rPr lang="de-DE" altLang="de-DE" sz="2000" kern="0" dirty="0">
                <a:solidFill>
                  <a:schemeClr val="tx1"/>
                </a:solidFill>
                <a:latin typeface="Arial"/>
              </a:rPr>
            </a:b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auf dem globalen Arbeitsmarkt.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…	zur interkulturellen Verständigung.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endParaRPr lang="de-DE" altLang="de-DE" sz="2000" kern="0" dirty="0">
              <a:solidFill>
                <a:schemeClr val="tx1"/>
              </a:solidFill>
              <a:latin typeface="Arial"/>
            </a:endParaRP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</a:pPr>
            <a:r>
              <a:rPr lang="de-DE" altLang="de-DE" sz="2000" kern="0" dirty="0">
                <a:solidFill>
                  <a:schemeClr val="tx1"/>
                </a:solidFill>
                <a:latin typeface="Arial"/>
              </a:rPr>
              <a:t>…	zur Förderung des europäischen Integrationsprozesses.</a:t>
            </a:r>
          </a:p>
          <a:p>
            <a:endParaRPr lang="de-DE" sz="22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246563" cy="68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14672"/>
            <a:ext cx="100800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Bildschirmpräsentation (4:3)</PresentationFormat>
  <Paragraphs>320</Paragraphs>
  <Slides>38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</vt:lpstr>
      <vt:lpstr>Die Volkshochschulen in Rheinland-Pfalz</vt:lpstr>
      <vt:lpstr>PowerPoint-Präsentation</vt:lpstr>
      <vt:lpstr>DATEN – ZAHLEN – FAKTEN</vt:lpstr>
      <vt:lpstr>VOLKSHOCHSCHULEN SIND…</vt:lpstr>
      <vt:lpstr>AUFGABEN UND ZIELE DES LANDESVERBANDES</vt:lpstr>
      <vt:lpstr>AUFGABEN UND ZIELE DES LANDESVERBANDES</vt:lpstr>
      <vt:lpstr>PowerPoint-Präsentation</vt:lpstr>
      <vt:lpstr>    Sprachen                     Daten – Zahlen – Fakten (2017)  </vt:lpstr>
      <vt:lpstr>PowerPoint-Präsentation</vt:lpstr>
      <vt:lpstr>PowerPoint-Präsentation</vt:lpstr>
      <vt:lpstr> Unterrichtsmethoden &amp; Kurssystem   </vt:lpstr>
      <vt:lpstr>Integration</vt:lpstr>
      <vt:lpstr>Integration</vt:lpstr>
      <vt:lpstr> </vt:lpstr>
      <vt:lpstr>            Alphabetisierung &amp;        Grundbildung   Daten – Zahlen – Fakten (2017) </vt:lpstr>
      <vt:lpstr>    </vt:lpstr>
      <vt:lpstr>Schulabschlusskurse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Frauenbildung Gender Mainstreaming</vt:lpstr>
      <vt:lpstr>Frauenbildung &amp; Gender Mainstreaming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Geschäftsstelle</dc:creator>
  <cp:lastModifiedBy>Geschäftsstelle</cp:lastModifiedBy>
  <cp:revision>89</cp:revision>
  <cp:lastPrinted>2014-05-16T11:17:19Z</cp:lastPrinted>
  <dcterms:created xsi:type="dcterms:W3CDTF">2014-01-28T12:53:58Z</dcterms:created>
  <dcterms:modified xsi:type="dcterms:W3CDTF">2019-08-01T12:03:35Z</dcterms:modified>
</cp:coreProperties>
</file>