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95" r:id="rId32"/>
    <p:sldId id="296" r:id="rId33"/>
    <p:sldId id="297" r:id="rId34"/>
    <p:sldId id="298" r:id="rId35"/>
    <p:sldId id="299" r:id="rId36"/>
    <p:sldId id="300" r:id="rId37"/>
    <p:sldId id="301" r:id="rId38"/>
    <p:sldId id="302" r:id="rId39"/>
    <p:sldId id="303" r:id="rId40"/>
  </p:sldIdLst>
  <p:sldSz cx="12192000" cy="6858000"/>
  <p:notesSz cx="12192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228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32984" y="2439415"/>
            <a:ext cx="10526031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285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285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285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79361" y="1634551"/>
            <a:ext cx="3833276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00285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62012" y="1773395"/>
            <a:ext cx="10467975" cy="37839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geschaeftsstelle@vhs-rlp.d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6300" y="1815083"/>
            <a:ext cx="1167383" cy="10546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56981" y="4953815"/>
            <a:ext cx="1376183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DE" sz="1000" b="1" spc="-10" dirty="0">
                <a:solidFill>
                  <a:srgbClr val="00285A"/>
                </a:solidFill>
                <a:latin typeface="Arial"/>
                <a:cs typeface="Arial"/>
              </a:rPr>
              <a:t>13</a:t>
            </a:r>
            <a:r>
              <a:rPr sz="1000" b="1" spc="-10" dirty="0">
                <a:solidFill>
                  <a:srgbClr val="00285A"/>
                </a:solidFill>
                <a:latin typeface="Arial"/>
                <a:cs typeface="Arial"/>
              </a:rPr>
              <a:t>. </a:t>
            </a:r>
            <a:r>
              <a:rPr lang="de-DE" sz="1000" b="1" spc="-10" dirty="0">
                <a:solidFill>
                  <a:srgbClr val="00285A"/>
                </a:solidFill>
                <a:latin typeface="Arial"/>
                <a:cs typeface="Arial"/>
              </a:rPr>
              <a:t>Februar</a:t>
            </a:r>
            <a:r>
              <a:rPr sz="1000" b="1" spc="-7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00285A"/>
                </a:solidFill>
                <a:latin typeface="Arial"/>
                <a:cs typeface="Arial"/>
              </a:rPr>
              <a:t>202</a:t>
            </a:r>
            <a:r>
              <a:rPr lang="de-DE" sz="1000" b="1" spc="-10" dirty="0">
                <a:solidFill>
                  <a:srgbClr val="00285A"/>
                </a:solidFill>
                <a:latin typeface="Arial"/>
                <a:cs typeface="Arial"/>
              </a:rPr>
              <a:t>3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51404" y="686473"/>
            <a:ext cx="1381760" cy="470534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>
              <a:lnSpc>
                <a:spcPts val="1700"/>
              </a:lnSpc>
              <a:spcBef>
                <a:spcPts val="240"/>
              </a:spcBef>
            </a:pPr>
            <a:r>
              <a:rPr sz="1500" spc="5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500" spc="5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5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41604" y="422148"/>
            <a:ext cx="1684019" cy="87934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312738" y="1885278"/>
            <a:ext cx="8126662" cy="1782539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 marR="5080">
              <a:lnSpc>
                <a:spcPts val="6500"/>
              </a:lnSpc>
              <a:spcBef>
                <a:spcPts val="900"/>
              </a:spcBef>
            </a:pPr>
            <a:r>
              <a:rPr lang="de-DE" sz="6000" b="1" spc="-2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6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15771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Orientierung am Gemeinsamen Europäischen Referenzrahmen für Sprachen (GER).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International anerkannte Sprachprüfungen und Sprachzertifikate.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Modularer Kursaufbau.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Unterschiedliche Einstiegs- und Wahlmöglichkeiten.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Methodenvielfalt.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Unterrichtsmethoden &amp; Kurssystem </a:t>
            </a:r>
            <a:br>
              <a:rPr lang="de-DE" b="1" spc="-5" dirty="0"/>
            </a:b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10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270EF04F-6F40-4EEE-9DA7-46A6105A10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862013" cy="862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209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729787" cy="12440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Gemäß dem Bundesamt für Migration und Flüchtlinge sind die Volkshochschulen seit           1. September 2008 staatlich anerkannte Prüfstellen zur Abnahme des Einbürgerungstests.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In Rheinland-Pfalz sind 42 Prüfstellen an  Volkshochschulen eingerichtet.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Die Volkshochschulen ermöglichen die Beratung und    Anmeldung zum Einbürgerungstest. 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dirty="0"/>
              <a:t>Integration</a:t>
            </a:r>
            <a:br>
              <a:rPr lang="de-DE" b="1" spc="-5" dirty="0"/>
            </a:b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270EF04F-6F40-4EEE-9DA7-46A6105A10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221" y="1"/>
            <a:ext cx="867234" cy="867234"/>
          </a:xfrm>
          <a:prstGeom prst="rect">
            <a:avLst/>
          </a:prstGeom>
        </p:spPr>
      </p:pic>
      <p:sp>
        <p:nvSpPr>
          <p:cNvPr id="12" name="object 9">
            <a:extLst>
              <a:ext uri="{FF2B5EF4-FFF2-40B4-BE49-F238E27FC236}">
                <a16:creationId xmlns:a16="http://schemas.microsoft.com/office/drawing/2014/main" id="{88956722-1A0A-49BF-A573-BF381FBDFE4F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11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705451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729787" cy="25123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Volkshochschulen sind kommunale Dienstleister im Integrationsbereich.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27 Volkshochschulen in RLP sind als Integrationskursträger des Bundesamts für Migration und Flüchtlinge (BAMF) zugelassen. 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17 Volkshochschulen in RLP sind als Berufssprachkursträger des Bundesamtes für Migration und Flüchtlinge (BAMF) zugelassen.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Die Integrationskurse an Volkshochschulen … 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…orientieren sich an den Interessen, Fähigkeiten und Zielen der Teilnehmenden.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…sind abgestimmt auf die regionalen Gegebenheiten.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dirty="0"/>
              <a:t>Integration</a:t>
            </a:r>
            <a:br>
              <a:rPr lang="de-DE" b="1" spc="-5" dirty="0"/>
            </a:b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270EF04F-6F40-4EEE-9DA7-46A6105A10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7115" y="18397"/>
            <a:ext cx="896004" cy="896004"/>
          </a:xfrm>
          <a:prstGeom prst="rect">
            <a:avLst/>
          </a:prstGeom>
        </p:spPr>
      </p:pic>
      <p:sp>
        <p:nvSpPr>
          <p:cNvPr id="11" name="object 9">
            <a:extLst>
              <a:ext uri="{FF2B5EF4-FFF2-40B4-BE49-F238E27FC236}">
                <a16:creationId xmlns:a16="http://schemas.microsoft.com/office/drawing/2014/main" id="{AD00F72C-8F2B-47D9-8359-C930E0D406E8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12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23523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22048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Vermittlung von Sprachkenntnissen und interkultureller Kompetenz.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Vermittlung von Kenntnissen gesellschaftlicher Strukturen und kultureller Gegebenheiten.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Berufliche Qualifizierungsangebote.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Differenzierte, alltagsnahe Kursangebote.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Berücksichtigung der unterschiedlichen Voraussetzungen der Teilnehmenden.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Lernen in kleinen, multinationalen Gruppen.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Integrationsarbeit</a:t>
            </a:r>
            <a:br>
              <a:rPr lang="de-DE" b="1" spc="-5" dirty="0"/>
            </a:br>
            <a:r>
              <a:rPr lang="de-DE" sz="1800" b="1" spc="-5" dirty="0"/>
              <a:t>an Volkshochschulen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73C61E5D-3102-4910-9B7A-17905130C1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222" y="13957"/>
            <a:ext cx="867235" cy="867235"/>
          </a:xfrm>
          <a:prstGeom prst="rect">
            <a:avLst/>
          </a:prstGeom>
        </p:spPr>
      </p:pic>
      <p:sp>
        <p:nvSpPr>
          <p:cNvPr id="11" name="object 9">
            <a:extLst>
              <a:ext uri="{FF2B5EF4-FFF2-40B4-BE49-F238E27FC236}">
                <a16:creationId xmlns:a16="http://schemas.microsoft.com/office/drawing/2014/main" id="{6DCB7251-AED0-4F6E-A9F3-2B0DEF0FB0DA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13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515074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316573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200       Kurse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endParaRPr lang="de-DE" spc="-5" dirty="0">
              <a:latin typeface="Arial"/>
              <a:cs typeface="Arial"/>
            </a:endParaRP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9.646    Unterrichtsstunden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endParaRPr lang="de-DE" spc="-5" dirty="0">
              <a:latin typeface="Arial"/>
              <a:cs typeface="Arial"/>
            </a:endParaRP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1.650    Teilnehmer*innen 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endParaRPr lang="de-DE" spc="-5" dirty="0">
              <a:latin typeface="Arial"/>
              <a:cs typeface="Arial"/>
            </a:endParaRP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29          beteiligte Volkshochschulen in Rheinland-Pfalz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endParaRPr lang="de-DE" spc="-5" dirty="0">
              <a:latin typeface="Arial"/>
              <a:cs typeface="Arial"/>
            </a:endParaRP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Förderung des Kursangebotes aus Landesmitteln und Mitteln des Europäischen Sozialfonds (ESF).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Grundbildung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Daten – Zahlen – Fakten (2021)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04631D56-A5A4-4E7E-8FC5-D5D3F8402B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822" y="18633"/>
            <a:ext cx="848191" cy="848191"/>
          </a:xfrm>
          <a:prstGeom prst="rect">
            <a:avLst/>
          </a:prstGeom>
        </p:spPr>
      </p:pic>
      <p:sp>
        <p:nvSpPr>
          <p:cNvPr id="12" name="object 9">
            <a:extLst>
              <a:ext uri="{FF2B5EF4-FFF2-40B4-BE49-F238E27FC236}">
                <a16:creationId xmlns:a16="http://schemas.microsoft.com/office/drawing/2014/main" id="{0FF26E8F-8A5D-427D-9BCF-DAF970CCE246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14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8689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30273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Erweiterung der Lese- und Schreib- und Grundbildungskompetenz der Teilnehmenden – seit nunmehr 30 Jahren.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Seit 2011 Koordinierung durch landesweite regionale Alphabetisierungs- und Grundbildungsnetzwerke innerhalb der Projekte </a:t>
            </a:r>
            <a:r>
              <a:rPr lang="de-DE" spc="-5" dirty="0" err="1">
                <a:latin typeface="Arial"/>
                <a:cs typeface="Arial"/>
              </a:rPr>
              <a:t>AlphaNetz</a:t>
            </a:r>
            <a:r>
              <a:rPr lang="de-DE" spc="-5" dirty="0">
                <a:latin typeface="Arial"/>
                <a:cs typeface="Arial"/>
              </a:rPr>
              <a:t> (bis 2013) und </a:t>
            </a:r>
            <a:r>
              <a:rPr lang="de-DE" spc="-5" dirty="0" err="1">
                <a:latin typeface="Arial"/>
                <a:cs typeface="Arial"/>
              </a:rPr>
              <a:t>GrubiNetz</a:t>
            </a:r>
            <a:r>
              <a:rPr lang="de-DE" spc="-5" dirty="0">
                <a:latin typeface="Arial"/>
                <a:cs typeface="Arial"/>
              </a:rPr>
              <a:t> (seit 2014). 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Ziele von </a:t>
            </a:r>
            <a:r>
              <a:rPr lang="de-DE" spc="-5" dirty="0" err="1">
                <a:latin typeface="Arial"/>
                <a:cs typeface="Arial"/>
              </a:rPr>
              <a:t>GrubiNetz</a:t>
            </a:r>
            <a:r>
              <a:rPr lang="de-DE" spc="-5" dirty="0">
                <a:latin typeface="Arial"/>
                <a:cs typeface="Arial"/>
              </a:rPr>
              <a:t>: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de-DE" spc="-5" dirty="0">
                <a:latin typeface="Arial"/>
                <a:cs typeface="Arial"/>
              </a:rPr>
              <a:t>	</a:t>
            </a:r>
            <a:r>
              <a:rPr lang="de-DE" sz="1600" spc="-5" dirty="0">
                <a:latin typeface="Arial"/>
                <a:cs typeface="Arial"/>
              </a:rPr>
              <a:t>Aufbau flächendeckender Kompetenznetzwerke Grundbildung und Alphabetisierung in 	Rheinland-Pfalz.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de-DE" sz="1600" spc="-5" dirty="0">
                <a:latin typeface="Arial"/>
                <a:cs typeface="Arial"/>
              </a:rPr>
              <a:t>	Sensibilisierung regionaler Akteure, die mit den Zielgruppen in Kontakt kommen.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de-DE" sz="1600" spc="-5" dirty="0">
                <a:latin typeface="Arial"/>
                <a:cs typeface="Arial"/>
              </a:rPr>
              <a:t>	Enttabuisierung durch Öffentlichkeitsaktionen und Vernetzung der Lernenden.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Grundbildung</a:t>
            </a:r>
            <a:br>
              <a:rPr lang="de-DE" b="1" spc="-5" dirty="0"/>
            </a:b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04631D56-A5A4-4E7E-8FC5-D5D3F8402B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822" y="18633"/>
            <a:ext cx="848191" cy="848191"/>
          </a:xfrm>
          <a:prstGeom prst="rect">
            <a:avLst/>
          </a:prstGeom>
        </p:spPr>
      </p:pic>
      <p:sp>
        <p:nvSpPr>
          <p:cNvPr id="12" name="object 9">
            <a:extLst>
              <a:ext uri="{FF2B5EF4-FFF2-40B4-BE49-F238E27FC236}">
                <a16:creationId xmlns:a16="http://schemas.microsoft.com/office/drawing/2014/main" id="{D7ADCF00-1FC1-4D71-AC36-D9E72BC95CE6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15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062825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1858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Immer noch verlässt eine ständig steigende Zahl von Schulabgänger*innen das Schulsystem ohne qualifizierten Abschluss.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Kurse zum Nachholen von Schulabschlüssen an Volkshochschulen eröffnen persönliche und berufliche Chancen und tragen zur Chancengleichheit bei.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Volkshochschulen in Rheinland-Pfalz bieten jährlich rund 100 Kurse zum Nachholen von Schulabschlusskursen an. 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Schulabschlusskurse</a:t>
            </a:r>
            <a:br>
              <a:rPr lang="de-DE" b="1" spc="-5" dirty="0"/>
            </a:b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0E399BE9-ACDB-4EE8-9A5A-FF1FC90AE6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16" y="31072"/>
            <a:ext cx="829128" cy="835224"/>
          </a:xfrm>
          <a:prstGeom prst="rect">
            <a:avLst/>
          </a:prstGeom>
        </p:spPr>
      </p:pic>
      <p:sp>
        <p:nvSpPr>
          <p:cNvPr id="12" name="object 9">
            <a:extLst>
              <a:ext uri="{FF2B5EF4-FFF2-40B4-BE49-F238E27FC236}">
                <a16:creationId xmlns:a16="http://schemas.microsoft.com/office/drawing/2014/main" id="{068EAF48-6389-4344-AD30-B7002D9D193A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16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706710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93660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berücksichtigen die individuellen Bildungsbiographien.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beachten die besonderen Lerngewohnheiten oder Interessen der Teilnehmer*innen.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verwirklichen das Recht auf Bildung für alle.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Schulabschlusskurse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an Volkshochschulen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D62E9604-2F53-437E-AD9D-81EA1C07E9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08" y="33162"/>
            <a:ext cx="831205" cy="831205"/>
          </a:xfrm>
          <a:prstGeom prst="rect">
            <a:avLst/>
          </a:prstGeom>
        </p:spPr>
      </p:pic>
      <p:sp>
        <p:nvSpPr>
          <p:cNvPr id="12" name="object 9">
            <a:extLst>
              <a:ext uri="{FF2B5EF4-FFF2-40B4-BE49-F238E27FC236}">
                <a16:creationId xmlns:a16="http://schemas.microsoft.com/office/drawing/2014/main" id="{7281A974-A965-41D9-9147-49AF378162D7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17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834817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15771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3.950      Kurse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endParaRPr lang="de-DE" spc="-5" dirty="0">
              <a:latin typeface="Arial"/>
              <a:cs typeface="Arial"/>
            </a:endParaRP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48.299    Unterrichtsstunden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endParaRPr lang="de-DE" spc="-5" dirty="0">
              <a:latin typeface="Arial"/>
              <a:cs typeface="Arial"/>
            </a:endParaRP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37.358    Teilnehmer*innen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Gesundheitsbildung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Daten – Zahlen – Fakten (2021)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B6D7DFCA-26F6-436C-8E3A-B4279138E1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92" y="74085"/>
            <a:ext cx="807786" cy="813207"/>
          </a:xfrm>
          <a:prstGeom prst="rect">
            <a:avLst/>
          </a:prstGeom>
        </p:spPr>
      </p:pic>
      <p:sp>
        <p:nvSpPr>
          <p:cNvPr id="12" name="object 9">
            <a:extLst>
              <a:ext uri="{FF2B5EF4-FFF2-40B4-BE49-F238E27FC236}">
                <a16:creationId xmlns:a16="http://schemas.microsoft.com/office/drawing/2014/main" id="{F142EDFC-403D-4AA2-9650-8E700867C766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18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929000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296068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sind der bundesweit größte Anbieter in der Gesundheitsbildung.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kooperieren als Teil der kommunalen Gesundheitsförderung mit Gesundheitsakteur*innen auf Bundes- und Landesebene: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de-DE" sz="1600" spc="-5" dirty="0">
                <a:latin typeface="Arial"/>
                <a:cs typeface="Arial"/>
              </a:rPr>
              <a:t>	Ministerien, Kommunen und Kreisen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de-DE" sz="1600" spc="-5" dirty="0">
                <a:latin typeface="Arial"/>
                <a:cs typeface="Arial"/>
              </a:rPr>
              <a:t>	Einrichtungen des öffentlichen Gesundheitsdienstes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de-DE" sz="1600" spc="-5" dirty="0">
                <a:latin typeface="Arial"/>
                <a:cs typeface="Arial"/>
              </a:rPr>
              <a:t>	Sozialversicherungsträgern 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de-DE" sz="1600" spc="-5" dirty="0">
                <a:latin typeface="Arial"/>
                <a:cs typeface="Arial"/>
              </a:rPr>
              <a:t>	Initiativen, Selbsthilfegruppen, Vereinen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de-DE" sz="1600" spc="-5" dirty="0">
                <a:latin typeface="Arial"/>
                <a:cs typeface="Arial"/>
              </a:rPr>
              <a:t>	Betrieben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de-DE" sz="1600" spc="-5" dirty="0">
                <a:latin typeface="Arial"/>
                <a:cs typeface="Arial"/>
              </a:rPr>
              <a:t>	Bildungs- und Erziehungseinrichtungen 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endParaRPr lang="de-DE" spc="-5" dirty="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Gesundheitsbildung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Volkshochschulen…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B6D7DFCA-26F6-436C-8E3A-B4279138E1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92" y="74085"/>
            <a:ext cx="807786" cy="813207"/>
          </a:xfrm>
          <a:prstGeom prst="rect">
            <a:avLst/>
          </a:prstGeom>
        </p:spPr>
      </p:pic>
      <p:sp>
        <p:nvSpPr>
          <p:cNvPr id="11" name="object 9">
            <a:extLst>
              <a:ext uri="{FF2B5EF4-FFF2-40B4-BE49-F238E27FC236}">
                <a16:creationId xmlns:a16="http://schemas.microsoft.com/office/drawing/2014/main" id="{4D8653E9-4EAB-4BF5-AF35-0D833DCDA6B5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19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32475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862013" y="720138"/>
            <a:ext cx="31095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latin typeface="Arial"/>
                <a:cs typeface="Arial"/>
              </a:rPr>
              <a:t>Inhaltsverzeichnis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62010" y="1881038"/>
            <a:ext cx="8205789" cy="3328475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35"/>
              </a:spcBef>
              <a:buSzPct val="150000"/>
              <a:tabLst>
                <a:tab pos="527685" algn="l"/>
                <a:tab pos="528320" algn="l"/>
              </a:tabLst>
            </a:pPr>
            <a:r>
              <a:rPr lang="de-DE" sz="2000" dirty="0">
                <a:solidFill>
                  <a:srgbClr val="00285A"/>
                </a:solidFill>
                <a:latin typeface="Arial"/>
                <a:cs typeface="Arial"/>
              </a:rPr>
              <a:t>Daten – Fakten – Zahlen</a:t>
            </a:r>
          </a:p>
          <a:p>
            <a:pPr marL="12065">
              <a:lnSpc>
                <a:spcPct val="100000"/>
              </a:lnSpc>
              <a:spcBef>
                <a:spcPts val="35"/>
              </a:spcBef>
              <a:buSzPct val="150000"/>
              <a:tabLst>
                <a:tab pos="527685" algn="l"/>
                <a:tab pos="528320" algn="l"/>
              </a:tabLst>
            </a:pPr>
            <a:r>
              <a:rPr lang="de-DE" sz="2000" dirty="0">
                <a:solidFill>
                  <a:srgbClr val="00285A"/>
                </a:solidFill>
                <a:latin typeface="Arial"/>
                <a:cs typeface="Arial"/>
              </a:rPr>
              <a:t>Aufgaben und Ziele des Landesverbandes</a:t>
            </a:r>
          </a:p>
          <a:p>
            <a:pPr marL="12065">
              <a:lnSpc>
                <a:spcPct val="100000"/>
              </a:lnSpc>
              <a:spcBef>
                <a:spcPts val="35"/>
              </a:spcBef>
              <a:buSzPct val="150000"/>
              <a:tabLst>
                <a:tab pos="527685" algn="l"/>
                <a:tab pos="528320" algn="l"/>
              </a:tabLst>
            </a:pPr>
            <a:r>
              <a:rPr lang="de-DE" sz="2000" dirty="0">
                <a:solidFill>
                  <a:srgbClr val="00285A"/>
                </a:solidFill>
                <a:latin typeface="Arial"/>
                <a:cs typeface="Arial"/>
              </a:rPr>
              <a:t>Fachbereiche</a:t>
            </a:r>
          </a:p>
          <a:p>
            <a:pPr marL="354965" indent="-342900">
              <a:lnSpc>
                <a:spcPct val="100000"/>
              </a:lnSpc>
              <a:spcBef>
                <a:spcPts val="35"/>
              </a:spcBef>
              <a:buSzPct val="150000"/>
              <a:buFont typeface="Arial" panose="020B0604020202020204" pitchFamily="34" charset="0"/>
              <a:buChar char="•"/>
              <a:tabLst>
                <a:tab pos="527685" algn="l"/>
                <a:tab pos="528320" algn="l"/>
              </a:tabLst>
            </a:pPr>
            <a:r>
              <a:rPr lang="de-DE" dirty="0">
                <a:solidFill>
                  <a:srgbClr val="00285A"/>
                </a:solidFill>
                <a:latin typeface="Arial"/>
                <a:cs typeface="Arial"/>
              </a:rPr>
              <a:t>Sprachen</a:t>
            </a:r>
          </a:p>
          <a:p>
            <a:pPr marL="354965" indent="-342900">
              <a:lnSpc>
                <a:spcPct val="100000"/>
              </a:lnSpc>
              <a:spcBef>
                <a:spcPts val="35"/>
              </a:spcBef>
              <a:buSzPct val="150000"/>
              <a:buFont typeface="Arial" panose="020B0604020202020204" pitchFamily="34" charset="0"/>
              <a:buChar char="•"/>
              <a:tabLst>
                <a:tab pos="527685" algn="l"/>
                <a:tab pos="528320" algn="l"/>
              </a:tabLst>
            </a:pPr>
            <a:r>
              <a:rPr lang="de-DE" dirty="0">
                <a:solidFill>
                  <a:srgbClr val="00285A"/>
                </a:solidFill>
                <a:latin typeface="Arial"/>
                <a:cs typeface="Arial"/>
              </a:rPr>
              <a:t>Grundbildung</a:t>
            </a:r>
          </a:p>
          <a:p>
            <a:pPr marL="354965" indent="-342900">
              <a:lnSpc>
                <a:spcPct val="100000"/>
              </a:lnSpc>
              <a:spcBef>
                <a:spcPts val="35"/>
              </a:spcBef>
              <a:buSzPct val="150000"/>
              <a:buFont typeface="Arial" panose="020B0604020202020204" pitchFamily="34" charset="0"/>
              <a:buChar char="•"/>
              <a:tabLst>
                <a:tab pos="527685" algn="l"/>
                <a:tab pos="528320" algn="l"/>
              </a:tabLst>
            </a:pPr>
            <a:r>
              <a:rPr lang="de-DE" dirty="0">
                <a:solidFill>
                  <a:srgbClr val="00285A"/>
                </a:solidFill>
                <a:latin typeface="Arial"/>
                <a:cs typeface="Arial"/>
              </a:rPr>
              <a:t>Schulabschlusskurse</a:t>
            </a:r>
          </a:p>
          <a:p>
            <a:pPr marL="354965" indent="-342900">
              <a:lnSpc>
                <a:spcPct val="100000"/>
              </a:lnSpc>
              <a:spcBef>
                <a:spcPts val="35"/>
              </a:spcBef>
              <a:buSzPct val="150000"/>
              <a:buFont typeface="Arial" panose="020B0604020202020204" pitchFamily="34" charset="0"/>
              <a:buChar char="•"/>
              <a:tabLst>
                <a:tab pos="527685" algn="l"/>
                <a:tab pos="528320" algn="l"/>
              </a:tabLst>
            </a:pPr>
            <a:r>
              <a:rPr lang="de-DE" dirty="0">
                <a:solidFill>
                  <a:srgbClr val="00285A"/>
                </a:solidFill>
                <a:latin typeface="Arial"/>
                <a:cs typeface="Arial"/>
              </a:rPr>
              <a:t>Gesundheitsbildung</a:t>
            </a:r>
          </a:p>
          <a:p>
            <a:pPr marL="354965" indent="-342900">
              <a:lnSpc>
                <a:spcPct val="100000"/>
              </a:lnSpc>
              <a:spcBef>
                <a:spcPts val="35"/>
              </a:spcBef>
              <a:buSzPct val="150000"/>
              <a:buFont typeface="Arial" panose="020B0604020202020204" pitchFamily="34" charset="0"/>
              <a:buChar char="•"/>
              <a:tabLst>
                <a:tab pos="527685" algn="l"/>
                <a:tab pos="528320" algn="l"/>
              </a:tabLst>
            </a:pPr>
            <a:r>
              <a:rPr lang="de-DE" dirty="0">
                <a:solidFill>
                  <a:srgbClr val="00285A"/>
                </a:solidFill>
                <a:latin typeface="Arial"/>
                <a:cs typeface="Arial"/>
              </a:rPr>
              <a:t>Kulturelle Bildung</a:t>
            </a:r>
          </a:p>
          <a:p>
            <a:pPr marL="354965" indent="-342900">
              <a:lnSpc>
                <a:spcPct val="100000"/>
              </a:lnSpc>
              <a:spcBef>
                <a:spcPts val="35"/>
              </a:spcBef>
              <a:buSzPct val="150000"/>
              <a:buFont typeface="Arial" panose="020B0604020202020204" pitchFamily="34" charset="0"/>
              <a:buChar char="•"/>
              <a:tabLst>
                <a:tab pos="527685" algn="l"/>
                <a:tab pos="528320" algn="l"/>
              </a:tabLst>
            </a:pPr>
            <a:r>
              <a:rPr lang="de-DE" dirty="0">
                <a:solidFill>
                  <a:srgbClr val="00285A"/>
                </a:solidFill>
                <a:latin typeface="Arial"/>
                <a:cs typeface="Arial"/>
              </a:rPr>
              <a:t>Politik – Gesellschaft – Umwelt</a:t>
            </a:r>
          </a:p>
          <a:p>
            <a:pPr marL="354965" indent="-342900">
              <a:lnSpc>
                <a:spcPct val="100000"/>
              </a:lnSpc>
              <a:spcBef>
                <a:spcPts val="35"/>
              </a:spcBef>
              <a:buSzPct val="150000"/>
              <a:buFont typeface="Arial" panose="020B0604020202020204" pitchFamily="34" charset="0"/>
              <a:buChar char="•"/>
              <a:tabLst>
                <a:tab pos="527685" algn="l"/>
                <a:tab pos="528320" algn="l"/>
              </a:tabLst>
            </a:pPr>
            <a:r>
              <a:rPr lang="de-DE" dirty="0">
                <a:solidFill>
                  <a:srgbClr val="00285A"/>
                </a:solidFill>
                <a:latin typeface="Arial"/>
                <a:cs typeface="Arial"/>
              </a:rPr>
              <a:t>Arbeit und Beruf</a:t>
            </a:r>
          </a:p>
          <a:p>
            <a:pPr marL="527685" indent="-515620">
              <a:lnSpc>
                <a:spcPct val="100000"/>
              </a:lnSpc>
              <a:spcBef>
                <a:spcPts val="1200"/>
              </a:spcBef>
              <a:buSzPct val="150000"/>
              <a:buAutoNum type="arabicPeriod"/>
              <a:tabLst>
                <a:tab pos="527685" algn="l"/>
                <a:tab pos="528320" algn="l"/>
              </a:tabLst>
            </a:pPr>
            <a:endParaRPr sz="2000" dirty="0">
              <a:latin typeface="Arial"/>
              <a:cs typeface="Arial"/>
            </a:endParaRPr>
          </a:p>
        </p:txBody>
      </p:sp>
      <p:sp>
        <p:nvSpPr>
          <p:cNvPr id="9" name="object 9">
            <a:extLst>
              <a:ext uri="{FF2B5EF4-FFF2-40B4-BE49-F238E27FC236}">
                <a16:creationId xmlns:a16="http://schemas.microsoft.com/office/drawing/2014/main" id="{4F618421-708F-444B-87BB-BD33BFEB1843}"/>
              </a:ext>
            </a:extLst>
          </p:cNvPr>
          <p:cNvSpPr txBox="1"/>
          <p:nvPr/>
        </p:nvSpPr>
        <p:spPr>
          <a:xfrm>
            <a:off x="11756092" y="6440679"/>
            <a:ext cx="8255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2</a:t>
            </a:r>
            <a:endParaRPr sz="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28198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stärkt das Vertrauen in die eigene Handlungskompetenz.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orientiert sich an gesundheitsfördernde Faktoren (Ressourcen).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verbindet körperliche, psychische, soziale und </a:t>
            </a:r>
            <a:br>
              <a:rPr lang="de-DE" spc="-5" dirty="0">
                <a:latin typeface="Arial"/>
                <a:cs typeface="Arial"/>
              </a:rPr>
            </a:br>
            <a:r>
              <a:rPr lang="de-DE" spc="-5" dirty="0">
                <a:latin typeface="Arial"/>
                <a:cs typeface="Arial"/>
              </a:rPr>
              <a:t>ökologische Faktoren.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orientiert sich an der Nachfrage und gesellschaftlichen</a:t>
            </a:r>
            <a:br>
              <a:rPr lang="de-DE" spc="-5" dirty="0">
                <a:latin typeface="Arial"/>
                <a:cs typeface="Arial"/>
              </a:rPr>
            </a:br>
            <a:r>
              <a:rPr lang="de-DE" spc="-5" dirty="0">
                <a:latin typeface="Arial"/>
                <a:cs typeface="Arial"/>
              </a:rPr>
              <a:t> Entwicklungen.</a:t>
            </a:r>
            <a:br>
              <a:rPr lang="de-DE" spc="-5" dirty="0">
                <a:latin typeface="Arial"/>
                <a:cs typeface="Arial"/>
              </a:rPr>
            </a:br>
            <a:endParaRPr lang="de-DE" spc="-5" dirty="0">
              <a:latin typeface="Arial"/>
              <a:cs typeface="Arial"/>
            </a:endParaRP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de-DE" spc="-5" dirty="0">
                <a:latin typeface="Arial"/>
                <a:cs typeface="Arial"/>
              </a:rPr>
              <a:t>→ Gesundheitsbildung stärkt die Eigenkompetenz.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endParaRPr lang="de-DE" spc="-5" dirty="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Gesundheitsbildung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an Volkshochschulen…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B6D7DFCA-26F6-436C-8E3A-B4279138E1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92" y="74085"/>
            <a:ext cx="807786" cy="813207"/>
          </a:xfrm>
          <a:prstGeom prst="rect">
            <a:avLst/>
          </a:prstGeom>
        </p:spPr>
      </p:pic>
      <p:sp>
        <p:nvSpPr>
          <p:cNvPr id="12" name="object 9">
            <a:extLst>
              <a:ext uri="{FF2B5EF4-FFF2-40B4-BE49-F238E27FC236}">
                <a16:creationId xmlns:a16="http://schemas.microsoft.com/office/drawing/2014/main" id="{729C512D-F367-4F51-BB41-DE0A21C0D429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20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69170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15771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Bewegung und Fitness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Entspannung und Körpererfahrung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Ernährung, Essen und Trinken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Körper und Gesundheit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Erkrankungen und Heilmethoden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Gesundheitsbildung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Umfangreiche Angebote in den Bereichen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B6D7DFCA-26F6-436C-8E3A-B4279138E1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92" y="74085"/>
            <a:ext cx="807786" cy="813207"/>
          </a:xfrm>
          <a:prstGeom prst="rect">
            <a:avLst/>
          </a:prstGeom>
        </p:spPr>
      </p:pic>
      <p:sp>
        <p:nvSpPr>
          <p:cNvPr id="11" name="object 9">
            <a:extLst>
              <a:ext uri="{FF2B5EF4-FFF2-40B4-BE49-F238E27FC236}">
                <a16:creationId xmlns:a16="http://schemas.microsoft.com/office/drawing/2014/main" id="{985788E7-A899-441A-A21A-19E57F86B225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21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71904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15771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zur Stärkung der Gesundheitskompetenz in Kooperation mit den Krankenkassen. 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zum Aufbau gesundheitlicher Chancengleichheit.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in den Lebenswelten der Bürgerinnen und Bürger.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im Rahmen der betrieblichen Gesundheitsförderung. 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für Lehrkräfte und Erzieher*innen in der Gesundheitsförderung. 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Gesundheitsbildung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Ein breites Spektrum an gesundheitsfördernden Angeboten…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B6D7DFCA-26F6-436C-8E3A-B4279138E1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92" y="74085"/>
            <a:ext cx="807786" cy="813207"/>
          </a:xfrm>
          <a:prstGeom prst="rect">
            <a:avLst/>
          </a:prstGeom>
        </p:spPr>
      </p:pic>
      <p:sp>
        <p:nvSpPr>
          <p:cNvPr id="11" name="object 9">
            <a:extLst>
              <a:ext uri="{FF2B5EF4-FFF2-40B4-BE49-F238E27FC236}">
                <a16:creationId xmlns:a16="http://schemas.microsoft.com/office/drawing/2014/main" id="{3288C9B4-9557-4D4B-95CC-09B5B0334956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22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52052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15771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1.534     Kurse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endParaRPr lang="de-DE" spc="-5" dirty="0">
              <a:latin typeface="Arial"/>
              <a:cs typeface="Arial"/>
            </a:endParaRP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28.733   Unterrichtsstunden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endParaRPr lang="de-DE" spc="-5" dirty="0">
              <a:latin typeface="Arial"/>
              <a:cs typeface="Arial"/>
            </a:endParaRP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12.101   Teilnehmer*innen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Kulturelle Bildung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Daten – Zahlen – Fakten (2021)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11D5CCEA-3ED3-462D-9CC0-9C0AC72108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250" y="27373"/>
            <a:ext cx="803425" cy="803425"/>
          </a:xfrm>
          <a:prstGeom prst="rect">
            <a:avLst/>
          </a:prstGeom>
        </p:spPr>
      </p:pic>
      <p:sp>
        <p:nvSpPr>
          <p:cNvPr id="12" name="object 9">
            <a:extLst>
              <a:ext uri="{FF2B5EF4-FFF2-40B4-BE49-F238E27FC236}">
                <a16:creationId xmlns:a16="http://schemas.microsoft.com/office/drawing/2014/main" id="{F66975C4-8E3B-4601-A7A9-8130F658F9DD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23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105903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18974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fördern die Kommunikation über Kultur.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schaffen Freiräume für Kreativität.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fordern zur Reflexion heraus.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sind Partner des Kultursommers Rheinland-Pfalz.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endParaRPr lang="de-DE" spc="-5" dirty="0">
              <a:latin typeface="Arial"/>
              <a:cs typeface="Arial"/>
            </a:endParaRP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de-DE" spc="-5" dirty="0">
                <a:latin typeface="Arial"/>
                <a:cs typeface="Arial"/>
              </a:rPr>
              <a:t>→ Kultur ist ein wichtiger Standortfaktor. 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Kulturelle Bildung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Volkshochschulen…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11D5CCEA-3ED3-462D-9CC0-9C0AC72108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250" y="27373"/>
            <a:ext cx="803425" cy="803425"/>
          </a:xfrm>
          <a:prstGeom prst="rect">
            <a:avLst/>
          </a:prstGeom>
        </p:spPr>
      </p:pic>
      <p:sp>
        <p:nvSpPr>
          <p:cNvPr id="12" name="object 9">
            <a:extLst>
              <a:ext uri="{FF2B5EF4-FFF2-40B4-BE49-F238E27FC236}">
                <a16:creationId xmlns:a16="http://schemas.microsoft.com/office/drawing/2014/main" id="{6D06BB10-FB57-421C-9361-6FAA80A6BBC2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24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603617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12568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fördert die gestalterischen Fähigkeiten. 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sensibilisiert für die unterschiedlichen Formen künstlerischen Ausdrucks.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erweitert die kulturellen und kommunikativen Kompetenzen. 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sensibilisiert für soziokulturelle und interkulturelle Lebenszusammenhänge.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Kulturelle Bildung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an Volkshochschulen…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11D5CCEA-3ED3-462D-9CC0-9C0AC72108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250" y="27373"/>
            <a:ext cx="803425" cy="803425"/>
          </a:xfrm>
          <a:prstGeom prst="rect">
            <a:avLst/>
          </a:prstGeom>
        </p:spPr>
      </p:pic>
      <p:sp>
        <p:nvSpPr>
          <p:cNvPr id="12" name="object 9">
            <a:extLst>
              <a:ext uri="{FF2B5EF4-FFF2-40B4-BE49-F238E27FC236}">
                <a16:creationId xmlns:a16="http://schemas.microsoft.com/office/drawing/2014/main" id="{EBE4CBA6-524A-4B73-8DC8-41A93F3BED7A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25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782879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22177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Bildende Kunst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Darstellende Kunst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Kunst- und Kulturgeschichte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Musik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Textiles Gestalten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Literatur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Medien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Kulturelle Bildung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Volkshochschulen bieten Angebote für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11D5CCEA-3ED3-462D-9CC0-9C0AC72108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250" y="27373"/>
            <a:ext cx="803425" cy="803425"/>
          </a:xfrm>
          <a:prstGeom prst="rect">
            <a:avLst/>
          </a:prstGeom>
        </p:spPr>
      </p:pic>
      <p:sp>
        <p:nvSpPr>
          <p:cNvPr id="12" name="object 9">
            <a:extLst>
              <a:ext uri="{FF2B5EF4-FFF2-40B4-BE49-F238E27FC236}">
                <a16:creationId xmlns:a16="http://schemas.microsoft.com/office/drawing/2014/main" id="{AA1571A0-FEE0-4F7D-9EEA-FE801596DFF2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26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700782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15771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778       Kurse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endParaRPr lang="de-DE" spc="-5" dirty="0">
              <a:latin typeface="Arial"/>
              <a:cs typeface="Arial"/>
            </a:endParaRP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21.946  Unterrichtsstunden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endParaRPr lang="de-DE" spc="-5" dirty="0">
              <a:latin typeface="Arial"/>
              <a:cs typeface="Arial"/>
            </a:endParaRP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10.748  Teilnehmer*innen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Politik – Gesellschaft - Umwelt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Daten – Zahlen – Fakten (2021)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5757400-334A-4723-9784-25F2CED246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909" y="34713"/>
            <a:ext cx="798104" cy="803425"/>
          </a:xfrm>
          <a:prstGeom prst="rect">
            <a:avLst/>
          </a:prstGeom>
        </p:spPr>
      </p:pic>
      <p:sp>
        <p:nvSpPr>
          <p:cNvPr id="12" name="object 9">
            <a:extLst>
              <a:ext uri="{FF2B5EF4-FFF2-40B4-BE49-F238E27FC236}">
                <a16:creationId xmlns:a16="http://schemas.microsoft.com/office/drawing/2014/main" id="{669F9DB2-5D69-4992-A95D-E3EC7A43AE5B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27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05640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12440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ist politisch und konfessionell unabhängig und neutral.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vermittelt qualifiziertes und qualifizierendes Orientierungswissen.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ermutigt  und befähigt Bürgerinnen und Bürger, kritisch und loyal an der Gestaltung unserer Gesellschaft mitzuwirken.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Politik – Gesellschaft - Umwelt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Politische Bildung an Volkshochschulen…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5757400-334A-4723-9784-25F2CED246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909" y="34713"/>
            <a:ext cx="798104" cy="803425"/>
          </a:xfrm>
          <a:prstGeom prst="rect">
            <a:avLst/>
          </a:prstGeom>
        </p:spPr>
      </p:pic>
      <p:sp>
        <p:nvSpPr>
          <p:cNvPr id="11" name="object 9">
            <a:extLst>
              <a:ext uri="{FF2B5EF4-FFF2-40B4-BE49-F238E27FC236}">
                <a16:creationId xmlns:a16="http://schemas.microsoft.com/office/drawing/2014/main" id="{CCAF72B7-73D8-4218-BC5B-685C32EC2644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28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294468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22177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Geschichte und Heimatkunde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Stadtgeschichte und Stadtentwicklung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aktuelle Tagespolitik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ökonomische Grundbildung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Philosophie und Religion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Recht und Verbraucherfragen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Bildung für nachhaltige Entwicklung (BNE) 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Politik – Gesellschaft - Umwelt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Volkshochschulen bieten Angebote in den Bereichen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5757400-334A-4723-9784-25F2CED246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909" y="34713"/>
            <a:ext cx="798104" cy="803425"/>
          </a:xfrm>
          <a:prstGeom prst="rect">
            <a:avLst/>
          </a:prstGeom>
        </p:spPr>
      </p:pic>
      <p:sp>
        <p:nvSpPr>
          <p:cNvPr id="11" name="object 9">
            <a:extLst>
              <a:ext uri="{FF2B5EF4-FFF2-40B4-BE49-F238E27FC236}">
                <a16:creationId xmlns:a16="http://schemas.microsoft.com/office/drawing/2014/main" id="{968A1841-0430-4E73-9AF2-5CAF18B3A443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29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35377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15771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16.084    Kurse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endParaRPr lang="de-DE" spc="-5" dirty="0">
              <a:latin typeface="Arial"/>
              <a:cs typeface="Arial"/>
            </a:endParaRP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453.413  Unterrichtsstunden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endParaRPr lang="de-DE" spc="-5" dirty="0">
              <a:latin typeface="Arial"/>
              <a:cs typeface="Arial"/>
            </a:endParaRP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169.749  Teilnehmer*innen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Daten – Zahlen – Fakten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Pro Jahr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756092" y="6440679"/>
            <a:ext cx="8255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3</a:t>
            </a:r>
            <a:endParaRPr sz="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15771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1.034    Kurse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endParaRPr lang="de-DE" spc="-5" dirty="0">
              <a:latin typeface="Arial"/>
              <a:cs typeface="Arial"/>
            </a:endParaRP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21.422  Unterrichtsstunden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endParaRPr lang="de-DE" spc="-5" dirty="0">
              <a:latin typeface="Arial"/>
              <a:cs typeface="Arial"/>
            </a:endParaRP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7.773    Teilnehmer*innen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Arbeit und Beruf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Daten – Zahlen – Fakten (2021)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D12FD253-9E01-4EDC-BA7D-6E3582BF39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05" y="36250"/>
            <a:ext cx="803425" cy="803425"/>
          </a:xfrm>
          <a:prstGeom prst="rect">
            <a:avLst/>
          </a:prstGeom>
        </p:spPr>
      </p:pic>
      <p:sp>
        <p:nvSpPr>
          <p:cNvPr id="12" name="object 9">
            <a:extLst>
              <a:ext uri="{FF2B5EF4-FFF2-40B4-BE49-F238E27FC236}">
                <a16:creationId xmlns:a16="http://schemas.microsoft.com/office/drawing/2014/main" id="{924B5A21-AA29-46BB-971B-28654260939E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30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591945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15771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mit Bildungsangeboten zur beruflichen Qualifizierung, mit berufsorientierten Fremdsprachen und grundlegenden Schlüsselqualifikationen.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mit arbeitsmarktnahen, modularisierten und abschlussbezogenen Angeboten.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und fördern damit die Wirtschaftskraft und die Standortqualität ihrer Region sowie den gesellschaftlichen Strukturwandel.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Arbeit und Beruf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Volkshochschulen verbessern Beschäftigungschancen…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D12FD253-9E01-4EDC-BA7D-6E3582BF39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05" y="36250"/>
            <a:ext cx="803425" cy="803425"/>
          </a:xfrm>
          <a:prstGeom prst="rect">
            <a:avLst/>
          </a:prstGeom>
        </p:spPr>
      </p:pic>
      <p:sp>
        <p:nvSpPr>
          <p:cNvPr id="12" name="object 9">
            <a:extLst>
              <a:ext uri="{FF2B5EF4-FFF2-40B4-BE49-F238E27FC236}">
                <a16:creationId xmlns:a16="http://schemas.microsoft.com/office/drawing/2014/main" id="{E61F51AB-3CEA-426F-A149-7BC8BA8451FD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31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350367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22048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Informations- und Kommunikationstechniken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Kaufmännisches Wissen 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Vermittlung von persönlichen und sozialen Kompetenzen für Management, Wirtschaft und Verwaltung 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Fortbildungsangebote im Pflege-, Erziehungs- und Gesundheitsbereich 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Lehrgänge zur beruflichen Orientierung 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Berufsorientierte Fremdsprachen 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Arbeit und Beruf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Das Angebot der beruflichen Bildung umfasst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D12FD253-9E01-4EDC-BA7D-6E3582BF39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05" y="36250"/>
            <a:ext cx="803425" cy="803425"/>
          </a:xfrm>
          <a:prstGeom prst="rect">
            <a:avLst/>
          </a:prstGeom>
        </p:spPr>
      </p:pic>
      <p:sp>
        <p:nvSpPr>
          <p:cNvPr id="12" name="object 9">
            <a:extLst>
              <a:ext uri="{FF2B5EF4-FFF2-40B4-BE49-F238E27FC236}">
                <a16:creationId xmlns:a16="http://schemas.microsoft.com/office/drawing/2014/main" id="{9F34D828-41D7-49EF-BEC1-F8A7F8772CC5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32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263842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18717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Der </a:t>
            </a:r>
            <a:r>
              <a:rPr lang="de-DE" spc="-5" dirty="0" err="1">
                <a:latin typeface="Arial"/>
                <a:cs typeface="Arial"/>
              </a:rPr>
              <a:t>Xpert</a:t>
            </a:r>
            <a:r>
              <a:rPr lang="de-DE" spc="-5" dirty="0">
                <a:latin typeface="Arial"/>
                <a:cs typeface="Arial"/>
              </a:rPr>
              <a:t> Europäische Computerpass zertifiziert IT-Anwenderwissen im Office-Bereich.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Mit dem </a:t>
            </a:r>
            <a:r>
              <a:rPr lang="de-DE" spc="-5" dirty="0" err="1">
                <a:latin typeface="Arial"/>
                <a:cs typeface="Arial"/>
              </a:rPr>
              <a:t>Xpert</a:t>
            </a:r>
            <a:r>
              <a:rPr lang="de-DE" spc="-5" dirty="0">
                <a:latin typeface="Arial"/>
                <a:cs typeface="Arial"/>
              </a:rPr>
              <a:t> Digital Competence Pass können digitale Kompetenzen handlungsorientiert nachgewiesen werden. 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Der </a:t>
            </a:r>
            <a:r>
              <a:rPr lang="de-DE" spc="-5" dirty="0" err="1">
                <a:latin typeface="Arial"/>
                <a:cs typeface="Arial"/>
              </a:rPr>
              <a:t>Xpert</a:t>
            </a:r>
            <a:r>
              <a:rPr lang="de-DE" spc="-5" dirty="0">
                <a:latin typeface="Arial"/>
                <a:cs typeface="Arial"/>
              </a:rPr>
              <a:t> Business zertifiziert kaufmännisches und betriebswirtschaftliches </a:t>
            </a:r>
            <a:r>
              <a:rPr lang="de-DE" spc="-5" dirty="0" err="1">
                <a:latin typeface="Arial"/>
                <a:cs typeface="Arial"/>
              </a:rPr>
              <a:t>Know</a:t>
            </a:r>
            <a:r>
              <a:rPr lang="de-DE" spc="-5" dirty="0">
                <a:latin typeface="Arial"/>
                <a:cs typeface="Arial"/>
              </a:rPr>
              <a:t>–</a:t>
            </a:r>
            <a:r>
              <a:rPr lang="de-DE" spc="-5" dirty="0" err="1">
                <a:latin typeface="Arial"/>
                <a:cs typeface="Arial"/>
              </a:rPr>
              <a:t>how</a:t>
            </a:r>
            <a:r>
              <a:rPr lang="de-DE" spc="-5" dirty="0">
                <a:latin typeface="Arial"/>
                <a:cs typeface="Arial"/>
              </a:rPr>
              <a:t>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Der </a:t>
            </a:r>
            <a:r>
              <a:rPr lang="de-DE" spc="-5" dirty="0" err="1">
                <a:latin typeface="Arial"/>
                <a:cs typeface="Arial"/>
              </a:rPr>
              <a:t>Xpert</a:t>
            </a:r>
            <a:r>
              <a:rPr lang="de-DE" spc="-5" dirty="0">
                <a:latin typeface="Arial"/>
                <a:cs typeface="Arial"/>
              </a:rPr>
              <a:t> Personal Business Skills ermöglicht individuelle Fortbildungsprofile zur Erlangung sozialer Kompetenzen.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Arbeit und Beruf</a:t>
            </a:r>
            <a:br>
              <a:rPr lang="de-DE" b="1" spc="-5" dirty="0"/>
            </a:br>
            <a:r>
              <a:rPr lang="de-DE" sz="1800" spc="-5" dirty="0" err="1">
                <a:solidFill>
                  <a:srgbClr val="888D9B"/>
                </a:solidFill>
              </a:rPr>
              <a:t>Xpert</a:t>
            </a:r>
            <a:r>
              <a:rPr lang="de-DE" sz="1800" spc="-5" dirty="0">
                <a:solidFill>
                  <a:srgbClr val="888D9B"/>
                </a:solidFill>
              </a:rPr>
              <a:t>: Ein standardisiertes System der beruflichen Weiterbildung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D12FD253-9E01-4EDC-BA7D-6E3582BF39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05" y="36250"/>
            <a:ext cx="803425" cy="803425"/>
          </a:xfrm>
          <a:prstGeom prst="rect">
            <a:avLst/>
          </a:prstGeom>
        </p:spPr>
      </p:pic>
      <p:sp>
        <p:nvSpPr>
          <p:cNvPr id="12" name="object 9">
            <a:extLst>
              <a:ext uri="{FF2B5EF4-FFF2-40B4-BE49-F238E27FC236}">
                <a16:creationId xmlns:a16="http://schemas.microsoft.com/office/drawing/2014/main" id="{3C09ACAF-4A2C-4AE1-81E3-69464C94FA8E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33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864797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1551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sind kompetente Fortbildungspartner des Landes im Programm „</a:t>
            </a:r>
            <a:r>
              <a:rPr lang="de-DE" spc="-5" dirty="0" err="1">
                <a:latin typeface="Arial"/>
                <a:cs typeface="Arial"/>
              </a:rPr>
              <a:t>Kita!Plus</a:t>
            </a:r>
            <a:r>
              <a:rPr lang="de-DE" spc="-5" dirty="0">
                <a:latin typeface="Arial"/>
                <a:cs typeface="Arial"/>
              </a:rPr>
              <a:t>“. 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bieten wohnortnahe, bedarfsgerechte Fortbildungen für Erzieher/innen und Tagespflege-personen.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tragen mit ihren Fortbildungsangeboten zur Qualitätssicherung in der Kindertagespflege bei.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Zukunftschance Kinder: Bildung von Anfang an 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Volkshochschulen…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D12FD253-9E01-4EDC-BA7D-6E3582BF39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05" y="36250"/>
            <a:ext cx="803425" cy="803425"/>
          </a:xfrm>
          <a:prstGeom prst="rect">
            <a:avLst/>
          </a:prstGeom>
        </p:spPr>
      </p:pic>
      <p:sp>
        <p:nvSpPr>
          <p:cNvPr id="12" name="object 9">
            <a:extLst>
              <a:ext uri="{FF2B5EF4-FFF2-40B4-BE49-F238E27FC236}">
                <a16:creationId xmlns:a16="http://schemas.microsoft.com/office/drawing/2014/main" id="{9BF74C8C-6724-47EA-878C-EB13A6DF6632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34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55666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28454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wohnortnahe und kostengünstige Lehrgänge.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die Orientierung am Curriculum des Deutschen Jugendinstituts.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die Vermittlung von Kenntnissen in den Bereichen: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de-DE" spc="-5" dirty="0">
                <a:latin typeface="Arial"/>
                <a:cs typeface="Arial"/>
              </a:rPr>
              <a:t>	</a:t>
            </a:r>
            <a:r>
              <a:rPr lang="de-DE" sz="1600" spc="-5" dirty="0">
                <a:latin typeface="Arial"/>
                <a:cs typeface="Arial"/>
              </a:rPr>
              <a:t>Förderung von Kindern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de-DE" sz="1600" spc="-5" dirty="0">
                <a:latin typeface="Arial"/>
                <a:cs typeface="Arial"/>
              </a:rPr>
              <a:t>	Kooperation mit Eltern 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de-DE" sz="1600" spc="-5" dirty="0">
                <a:latin typeface="Arial"/>
                <a:cs typeface="Arial"/>
              </a:rPr>
              <a:t>	Arbeitsbedingungen der Tagespflegepersonen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endParaRPr lang="de-DE" spc="-5" dirty="0">
              <a:latin typeface="Arial"/>
              <a:cs typeface="Arial"/>
            </a:endParaRP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de-DE" spc="-5" dirty="0">
                <a:latin typeface="Arial"/>
                <a:cs typeface="Arial"/>
              </a:rPr>
              <a:t>→ Volkshochschulen leisten ihren Beitrag zu einem qualitätsvollen    Angebot an Kindertagespflegeplätzen.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Zukunftschance Kinder: Bildung von Anfang an 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Qualifikation der Tagespflegepersonen durch…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D12FD253-9E01-4EDC-BA7D-6E3582BF39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05" y="36250"/>
            <a:ext cx="803425" cy="803425"/>
          </a:xfrm>
          <a:prstGeom prst="rect">
            <a:avLst/>
          </a:prstGeom>
        </p:spPr>
      </p:pic>
      <p:sp>
        <p:nvSpPr>
          <p:cNvPr id="12" name="object 9">
            <a:extLst>
              <a:ext uri="{FF2B5EF4-FFF2-40B4-BE49-F238E27FC236}">
                <a16:creationId xmlns:a16="http://schemas.microsoft.com/office/drawing/2014/main" id="{F4663C92-3691-4C7D-B6E2-0B6C9AD60B4F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35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80534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25123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fördern Medienkompetenz von Bürger*innen in Alltag und Beruf.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ermöglichen digitale Teilhabe. 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schulen den Umgang mit digitalen Tools.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bereiten auf die digitale Transformation in der Arbeitswelt vor.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verhelfen beim Erwerb einer selbstbestimmten, selbstverantwortlichen und kritischen Haltung gegenüber digitaler Medien und des Internets.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de-DE" spc="-5" dirty="0">
                <a:latin typeface="Arial"/>
                <a:cs typeface="Arial"/>
              </a:rPr>
              <a:t>→ Volkshochschulen leisten einen wichtigen Beitrag zur Mitgestaltung des digitalen     Wandels unserer Gesellschaft.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Digitalisierung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Volkshochschulen …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0F98EF88-223D-4329-84D3-94D5E4AD4A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41" y="0"/>
            <a:ext cx="827072" cy="827072"/>
          </a:xfrm>
          <a:prstGeom prst="rect">
            <a:avLst/>
          </a:prstGeom>
        </p:spPr>
      </p:pic>
      <p:sp>
        <p:nvSpPr>
          <p:cNvPr id="12" name="object 9">
            <a:extLst>
              <a:ext uri="{FF2B5EF4-FFF2-40B4-BE49-F238E27FC236}">
                <a16:creationId xmlns:a16="http://schemas.microsoft.com/office/drawing/2014/main" id="{2928EA73-6FC8-4D29-BD24-56E6531922AE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36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0678188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216642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durch bedarfsgerechte Bildungsangebote für Frauen, die die Situation von Frauen in unserer Gesellschaft berücksichtigen.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durch zielgruppendifferenzierte Angebote für: </a:t>
            </a:r>
            <a:br>
              <a:rPr lang="de-DE" spc="-5" dirty="0">
                <a:latin typeface="Arial"/>
                <a:cs typeface="Arial"/>
              </a:rPr>
            </a:br>
            <a:r>
              <a:rPr lang="de-DE" spc="-5" dirty="0">
                <a:latin typeface="Arial"/>
                <a:cs typeface="Arial"/>
              </a:rPr>
              <a:t>Frauen in Erziehungszeit, berufstätige Frauen, arbeitslose Frauen, junge Mütter, alleinerziehende Frauen, Migrantinnen und ältere Frauen.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durch die Anerkennung von Gender Mainstreaming als Leitprinzip für die Erwachsenenbildung.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Frauenbildung Gender Mainstreaming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Volkshochschulen fördern die Chancengleichheit zwischen den Geschlechtern…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1" name="object 9">
            <a:extLst>
              <a:ext uri="{FF2B5EF4-FFF2-40B4-BE49-F238E27FC236}">
                <a16:creationId xmlns:a16="http://schemas.microsoft.com/office/drawing/2014/main" id="{78D260BE-B159-42A2-A5FB-883AAC646594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37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650335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22177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Orientierung und Qualifizierung für den beruflichen Wiedereinstieg 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Kommunikation und Rhetorik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Selbstverwirklichung und Selbstbehauptung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Managementtechniken, Bürotechniken, EDV 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Existenzgründung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Gesundheit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Qualifizierung für die Mitarbeit in kommunalen Gremien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Frauenbildung Gender Mainstreaming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Spezifisches Bildungsangebot für Frauen an Volkshochschulen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0" name="object 9">
            <a:extLst>
              <a:ext uri="{FF2B5EF4-FFF2-40B4-BE49-F238E27FC236}">
                <a16:creationId xmlns:a16="http://schemas.microsoft.com/office/drawing/2014/main" id="{179D000C-2A4A-439A-8133-B6A716BEA28B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38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182113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28069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de-DE" spc="-5" dirty="0">
                <a:latin typeface="Arial"/>
                <a:cs typeface="Arial"/>
              </a:rPr>
              <a:t>Verband der Volkshochschulen von Rheinland-Pfalz e.V.</a:t>
            </a:r>
            <a:br>
              <a:rPr lang="de-DE" spc="-5" dirty="0">
                <a:latin typeface="Arial"/>
                <a:cs typeface="Arial"/>
              </a:rPr>
            </a:br>
            <a:r>
              <a:rPr lang="de-DE" spc="-5" dirty="0">
                <a:latin typeface="Arial"/>
                <a:cs typeface="Arial"/>
              </a:rPr>
              <a:t>Hintere Bleich 38</a:t>
            </a:r>
            <a:br>
              <a:rPr lang="de-DE" spc="-5" dirty="0">
                <a:latin typeface="Arial"/>
                <a:cs typeface="Arial"/>
              </a:rPr>
            </a:br>
            <a:r>
              <a:rPr lang="de-DE" spc="-5" dirty="0">
                <a:latin typeface="Arial"/>
                <a:cs typeface="Arial"/>
              </a:rPr>
              <a:t>55116 Mainz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endParaRPr lang="de-DE" spc="-5" dirty="0">
              <a:latin typeface="Arial"/>
              <a:cs typeface="Arial"/>
            </a:endParaRP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de-DE" spc="-5" dirty="0">
                <a:latin typeface="Arial"/>
                <a:cs typeface="Arial"/>
              </a:rPr>
              <a:t>Tel.: 06131 28889-0</a:t>
            </a:r>
            <a:br>
              <a:rPr lang="de-DE" spc="-5" dirty="0">
                <a:latin typeface="Arial"/>
                <a:cs typeface="Arial"/>
              </a:rPr>
            </a:br>
            <a:r>
              <a:rPr lang="de-DE" spc="-5" dirty="0">
                <a:latin typeface="Arial"/>
                <a:cs typeface="Arial"/>
              </a:rPr>
              <a:t>Fax: 06131 28889-30</a:t>
            </a:r>
            <a:br>
              <a:rPr lang="de-DE" spc="-5" dirty="0">
                <a:latin typeface="Arial"/>
                <a:cs typeface="Arial"/>
              </a:rPr>
            </a:br>
            <a:r>
              <a:rPr lang="de-DE" spc="-5" dirty="0">
                <a:latin typeface="Arial"/>
                <a:cs typeface="Arial"/>
              </a:rPr>
              <a:t>E-Mail: </a:t>
            </a:r>
            <a:r>
              <a:rPr lang="de-DE" spc="-5" dirty="0">
                <a:latin typeface="Arial"/>
                <a:cs typeface="Arial"/>
                <a:hlinkClick r:id="rId4"/>
              </a:rPr>
              <a:t>geschaeftsstelle@vhs-rlp.de</a:t>
            </a:r>
            <a:endParaRPr lang="de-DE" spc="-5" dirty="0">
              <a:latin typeface="Arial"/>
              <a:cs typeface="Arial"/>
            </a:endParaRP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endParaRPr lang="de-DE" spc="-5" dirty="0">
              <a:latin typeface="Arial"/>
              <a:cs typeface="Arial"/>
            </a:endParaRP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de-DE" spc="-5" dirty="0">
                <a:latin typeface="Arial"/>
                <a:cs typeface="Arial"/>
              </a:rPr>
              <a:t>www.vhs-rlp.de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Kontakt</a:t>
            </a:r>
            <a:br>
              <a:rPr lang="de-DE" b="1" spc="-5" dirty="0"/>
            </a:b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0" name="object 9">
            <a:extLst>
              <a:ext uri="{FF2B5EF4-FFF2-40B4-BE49-F238E27FC236}">
                <a16:creationId xmlns:a16="http://schemas.microsoft.com/office/drawing/2014/main" id="{9D69E7E4-6E42-4B87-B543-5D17291341BA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39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24612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28198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Entwicklung von Grundsätzen und Leitlinien.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Beratung und Unterstützung der Einrichtungen.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Förderung der Vernetzung der Mitglieder.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Fort- und Weiterbildung von Leitungs-, Verwaltungs- und pädagogisches Personal sowie von Kursleiter/innen.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Vertretung der gemeinsamen Interessen gegenüber politisch Verantwortlichen und Kooperationspartnern.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Information der Öffentlichkeit über Aufgaben, Ziele und Leistungen der Volkshochschulen.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Aufgaben und Ziele des Landesverbandes</a:t>
            </a:r>
            <a:br>
              <a:rPr lang="de-DE" b="1" spc="-5" dirty="0"/>
            </a:b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756092" y="6440679"/>
            <a:ext cx="8255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00285A"/>
                </a:solidFill>
                <a:latin typeface="Arial"/>
                <a:cs typeface="Arial"/>
              </a:rPr>
              <a:t>4</a:t>
            </a:r>
            <a:endParaRPr sz="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18473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12568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flächendeckend und wohnortnah vertreten.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kommunale Dienstleister in Sachen Weiterbildung.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qualitätstestiert.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weltanschaulich und parteipolitisch neutral.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Aufgaben und Ziele des Landesverbandes</a:t>
            </a:r>
            <a:br>
              <a:rPr lang="de-DE" b="1" spc="-5" dirty="0"/>
            </a:br>
            <a:r>
              <a:rPr lang="de-DE" sz="1800" b="1" spc="-5" dirty="0"/>
              <a:t>Volkshochschulen sind…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756092" y="6440679"/>
            <a:ext cx="8255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5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0379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Fachbereiche</a:t>
            </a:r>
            <a:br>
              <a:rPr lang="de-DE" b="1" spc="-5" dirty="0"/>
            </a:b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756092" y="6440679"/>
            <a:ext cx="8255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6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38ABA755-333E-4465-A197-B20CCEEAC3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4590" y="1524000"/>
            <a:ext cx="6644156" cy="307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998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15771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5.174      Kurse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endParaRPr lang="de-DE" spc="-5" dirty="0">
              <a:latin typeface="Arial"/>
              <a:cs typeface="Arial"/>
            </a:endParaRP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269.218  Unterrichtsstunden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endParaRPr lang="de-DE" spc="-5" dirty="0">
              <a:latin typeface="Arial"/>
              <a:cs typeface="Arial"/>
            </a:endParaRP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44.341    Teilnehmer*innen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Sprachen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Daten – Zahlen – Fakten (2021)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756092" y="6440679"/>
            <a:ext cx="8255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7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270EF04F-6F40-4EEE-9DA7-46A6105A10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222" y="0"/>
            <a:ext cx="867235" cy="867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992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15771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zur Erweiterung der persönlichen Kommunikationsfähigkeit. 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zur Verbesserung der beruflichen Chancen </a:t>
            </a:r>
            <a:br>
              <a:rPr lang="de-DE" spc="-5" dirty="0">
                <a:latin typeface="Arial"/>
                <a:cs typeface="Arial"/>
              </a:rPr>
            </a:br>
            <a:r>
              <a:rPr lang="de-DE" spc="-5" dirty="0">
                <a:latin typeface="Arial"/>
                <a:cs typeface="Arial"/>
              </a:rPr>
              <a:t>auf dem globalen Arbeitsmarkt.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zur interkulturellen Verständigung.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zur Förderung des europäischen Integrationsprozesses.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1234312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Fremdsprachliche Qualifizierung an Volkshochschulen trägt bei…</a:t>
            </a:r>
            <a:br>
              <a:rPr lang="de-DE" b="1" spc="-5" dirty="0"/>
            </a:b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756092" y="6440679"/>
            <a:ext cx="8255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8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270EF04F-6F40-4EEE-9DA7-46A6105A10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220" y="2"/>
            <a:ext cx="867234" cy="867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597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12568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Erweiterung der persönlichen Kommunikationsfähigkeit.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Berücksichtigung der gesellschaftlichen und beruflichen Situation der Teilnehmenden.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Analyse des kulturellen Hintergrundes der Sprache.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Sensibilisierung für angemessene, verständnisfördernde Kommunikation.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Lehr- und Lernziele</a:t>
            </a:r>
            <a:br>
              <a:rPr lang="de-DE" b="1" spc="-5" dirty="0"/>
            </a:b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756491" y="6465817"/>
            <a:ext cx="8255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9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270EF04F-6F40-4EEE-9DA7-46A6105A10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220" y="2"/>
            <a:ext cx="867234" cy="867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091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1750</Words>
  <Application>Microsoft Office PowerPoint</Application>
  <PresentationFormat>Breitbild</PresentationFormat>
  <Paragraphs>349</Paragraphs>
  <Slides>39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39</vt:i4>
      </vt:variant>
    </vt:vector>
  </HeadingPairs>
  <TitlesOfParts>
    <vt:vector size="42" baseType="lpstr">
      <vt:lpstr>Arial</vt:lpstr>
      <vt:lpstr>Calibri</vt:lpstr>
      <vt:lpstr>Office Theme</vt:lpstr>
      <vt:lpstr>PowerPoint-Präsentation</vt:lpstr>
      <vt:lpstr>Inhaltsverzeichnis</vt:lpstr>
      <vt:lpstr>Daten – Zahlen – Fakten Pro Jahr</vt:lpstr>
      <vt:lpstr>Aufgaben und Ziele des Landesverbandes </vt:lpstr>
      <vt:lpstr>Aufgaben und Ziele des Landesverbandes Volkshochschulen sind…</vt:lpstr>
      <vt:lpstr>Fachbereiche </vt:lpstr>
      <vt:lpstr>Sprachen Daten – Zahlen – Fakten (2021)</vt:lpstr>
      <vt:lpstr>Fremdsprachliche Qualifizierung an Volkshochschulen trägt bei… </vt:lpstr>
      <vt:lpstr>Lehr- und Lernziele </vt:lpstr>
      <vt:lpstr>Unterrichtsmethoden &amp; Kurssystem  </vt:lpstr>
      <vt:lpstr>Integration </vt:lpstr>
      <vt:lpstr>Integration </vt:lpstr>
      <vt:lpstr>Integrationsarbeit an Volkshochschulen</vt:lpstr>
      <vt:lpstr>Grundbildung Daten – Zahlen – Fakten (2021)</vt:lpstr>
      <vt:lpstr>Grundbildung </vt:lpstr>
      <vt:lpstr>Schulabschlusskurse </vt:lpstr>
      <vt:lpstr>Schulabschlusskurse an Volkshochschulen</vt:lpstr>
      <vt:lpstr>Gesundheitsbildung Daten – Zahlen – Fakten (2021)</vt:lpstr>
      <vt:lpstr>Gesundheitsbildung Volkshochschulen…</vt:lpstr>
      <vt:lpstr>Gesundheitsbildung an Volkshochschulen…</vt:lpstr>
      <vt:lpstr>Gesundheitsbildung Umfangreiche Angebote in den Bereichen</vt:lpstr>
      <vt:lpstr>Gesundheitsbildung Ein breites Spektrum an gesundheitsfördernden Angeboten…</vt:lpstr>
      <vt:lpstr>Kulturelle Bildung Daten – Zahlen – Fakten (2021)</vt:lpstr>
      <vt:lpstr>Kulturelle Bildung Volkshochschulen…</vt:lpstr>
      <vt:lpstr>Kulturelle Bildung an Volkshochschulen…</vt:lpstr>
      <vt:lpstr>Kulturelle Bildung Volkshochschulen bieten Angebote für</vt:lpstr>
      <vt:lpstr>Politik – Gesellschaft - Umwelt Daten – Zahlen – Fakten (2021)</vt:lpstr>
      <vt:lpstr>Politik – Gesellschaft - Umwelt Politische Bildung an Volkshochschulen…</vt:lpstr>
      <vt:lpstr>Politik – Gesellschaft - Umwelt Volkshochschulen bieten Angebote in den Bereichen</vt:lpstr>
      <vt:lpstr>Arbeit und Beruf Daten – Zahlen – Fakten (2021)</vt:lpstr>
      <vt:lpstr>Arbeit und Beruf Volkshochschulen verbessern Beschäftigungschancen…</vt:lpstr>
      <vt:lpstr>Arbeit und Beruf Das Angebot der beruflichen Bildung umfasst</vt:lpstr>
      <vt:lpstr>Arbeit und Beruf Xpert: Ein standardisiertes System der beruflichen Weiterbildung</vt:lpstr>
      <vt:lpstr>Zukunftschance Kinder: Bildung von Anfang an  Volkshochschulen…</vt:lpstr>
      <vt:lpstr>Zukunftschance Kinder: Bildung von Anfang an  Qualifikation der Tagespflegepersonen durch…</vt:lpstr>
      <vt:lpstr>Digitalisierung Volkshochschulen …</vt:lpstr>
      <vt:lpstr>Frauenbildung Gender Mainstreaming Volkshochschulen fördern die Chancengleichheit zwischen den Geschlechtern…</vt:lpstr>
      <vt:lpstr>Frauenbildung Gender Mainstreaming Spezifisches Bildungsangebot für Frauen an Volkshochschulen</vt:lpstr>
      <vt:lpstr>Kontakt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VHS</dc:title>
  <dc:creator>Anika Müller</dc:creator>
  <cp:lastModifiedBy>Geschaeftsstelle@VHS.LOCAL</cp:lastModifiedBy>
  <cp:revision>9</cp:revision>
  <dcterms:created xsi:type="dcterms:W3CDTF">2022-05-10T10:42:09Z</dcterms:created>
  <dcterms:modified xsi:type="dcterms:W3CDTF">2023-02-13T14:38:21Z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2022-05-10T00:00:00Z</vt:filetime>
  </property>
  <property fmtid="{D5CDD505-2E9C-101B-9397-08002B2CF9AE}" pid="3" name="Creator">
    <vt:lpwstr>Acrobat PDFMaker 20 für PowerPoint</vt:lpwstr>
  </property>
  <property fmtid="{D5CDD505-2E9C-101B-9397-08002B2CF9AE}" pid="4" name="LastSaved">
    <vt:filetime>2022-05-10T00:00:00Z</vt:filetime>
  </property>
</Properties>
</file>